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0DE8F18-A00B-4B52-9052-33D77EA0B21D}">
  <a:tblStyle styleId="{40DE8F18-A00B-4B52-9052-33D77EA0B21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1feccc34cd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g11feccc34cd_0_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1feccc34cd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g11feccc34cd_0_8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1feccc34cd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g11feccc34cd_0_1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1feccc34cd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g11feccc34cd_0_1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1feccc34cd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g11feccc34cd_0_1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1feccc34cd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g11feccc34cd_0_1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1feccc34cd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g11feccc34cd_0_2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1feccc34cd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g11feccc34cd_0_1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1feccc34cd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g11feccc34cd_0_2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1feccc34cd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g11feccc34cd_0_2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1feccc34cd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g11feccc34cd_0_1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1feccc34c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g11feccc34cd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1feccc34c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g11feccc34cd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1feccc34cd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g11feccc34cd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1feccc34cd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g11feccc34cd_0_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1feccc34cd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g11feccc34cd_0_1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1feccc34cd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g11feccc34cd_0_1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20.png"/><Relationship Id="rId5"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2.png"/><Relationship Id="rId7" Type="http://schemas.openxmlformats.org/officeDocument/2006/relationships/image" Target="../media/image3.png"/><Relationship Id="rId8"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18.png"/><Relationship Id="rId6" Type="http://schemas.openxmlformats.org/officeDocument/2006/relationships/image" Target="../media/image19.png"/><Relationship Id="rId7"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17.png"/><Relationship Id="rId5"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13.png"/><Relationship Id="rId6"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B3B3B"/>
        </a:solidFill>
      </p:bgPr>
    </p:bg>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0" l="0" r="0" t="0"/>
          <a:stretch/>
        </p:blipFill>
        <p:spPr>
          <a:xfrm>
            <a:off x="1027332" y="0"/>
            <a:ext cx="2325467" cy="2325467"/>
          </a:xfrm>
          <a:prstGeom prst="rect">
            <a:avLst/>
          </a:prstGeom>
          <a:noFill/>
          <a:ln>
            <a:noFill/>
          </a:ln>
        </p:spPr>
      </p:pic>
      <p:sp>
        <p:nvSpPr>
          <p:cNvPr id="85" name="Google Shape;85;p13"/>
          <p:cNvSpPr txBox="1"/>
          <p:nvPr/>
        </p:nvSpPr>
        <p:spPr>
          <a:xfrm>
            <a:off x="870857" y="2380343"/>
            <a:ext cx="8873700" cy="3290100"/>
          </a:xfrm>
          <a:prstGeom prst="rect">
            <a:avLst/>
          </a:prstGeom>
          <a:solidFill>
            <a:srgbClr val="3B3B3B"/>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6600">
                <a:solidFill>
                  <a:srgbClr val="FF6600"/>
                </a:solidFill>
                <a:latin typeface="Calibri"/>
                <a:ea typeface="Calibri"/>
                <a:cs typeface="Calibri"/>
                <a:sym typeface="Calibri"/>
              </a:rPr>
              <a:t>G2M Case Study</a:t>
            </a:r>
            <a:endParaRPr sz="6600">
              <a:solidFill>
                <a:srgbClr val="FF6600"/>
              </a:solidFill>
              <a:latin typeface="Calibri"/>
              <a:ea typeface="Calibri"/>
              <a:cs typeface="Calibri"/>
              <a:sym typeface="Calibri"/>
            </a:endParaRPr>
          </a:p>
          <a:p>
            <a:pPr indent="0" lvl="0" marL="0" marR="0" rtl="0" algn="l">
              <a:spcBef>
                <a:spcPts val="0"/>
              </a:spcBef>
              <a:spcAft>
                <a:spcPts val="0"/>
              </a:spcAft>
              <a:buNone/>
            </a:pPr>
            <a:r>
              <a:rPr lang="en-US" sz="3100">
                <a:solidFill>
                  <a:srgbClr val="FF6600"/>
                </a:solidFill>
                <a:latin typeface="Calibri"/>
                <a:ea typeface="Calibri"/>
                <a:cs typeface="Calibri"/>
                <a:sym typeface="Calibri"/>
              </a:rPr>
              <a:t>virtual Internship</a:t>
            </a:r>
            <a:endParaRPr sz="2000">
              <a:solidFill>
                <a:srgbClr val="FF6600"/>
              </a:solidFill>
              <a:latin typeface="Calibri"/>
              <a:ea typeface="Calibri"/>
              <a:cs typeface="Calibri"/>
              <a:sym typeface="Calibri"/>
            </a:endParaRPr>
          </a:p>
          <a:p>
            <a:pPr indent="0" lvl="0" marL="0" marR="0" rtl="0" algn="l">
              <a:spcBef>
                <a:spcPts val="0"/>
              </a:spcBef>
              <a:spcAft>
                <a:spcPts val="0"/>
              </a:spcAft>
              <a:buNone/>
            </a:pPr>
            <a:r>
              <a:t/>
            </a:r>
            <a:endParaRPr/>
          </a:p>
          <a:p>
            <a:pPr indent="0" lvl="0" marL="0" marR="0" rtl="0" algn="l">
              <a:spcBef>
                <a:spcPts val="0"/>
              </a:spcBef>
              <a:spcAft>
                <a:spcPts val="0"/>
              </a:spcAft>
              <a:buNone/>
            </a:pPr>
            <a:r>
              <a:t/>
            </a:r>
            <a:endParaRPr sz="40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US" sz="2500">
                <a:solidFill>
                  <a:srgbClr val="FF6600"/>
                </a:solidFill>
                <a:latin typeface="Calibri"/>
                <a:ea typeface="Calibri"/>
                <a:cs typeface="Calibri"/>
                <a:sym typeface="Calibri"/>
              </a:rPr>
              <a:t>16-June-2022</a:t>
            </a:r>
            <a:endParaRPr sz="2500">
              <a:solidFill>
                <a:srgbClr val="FF6600"/>
              </a:solidFill>
              <a:latin typeface="Calibri"/>
              <a:ea typeface="Calibri"/>
              <a:cs typeface="Calibri"/>
              <a:sym typeface="Calibri"/>
            </a:endParaRPr>
          </a:p>
          <a:p>
            <a:pPr indent="0" lvl="0" marL="0" marR="0" rtl="0" algn="l">
              <a:spcBef>
                <a:spcPts val="0"/>
              </a:spcBef>
              <a:spcAft>
                <a:spcPts val="0"/>
              </a:spcAft>
              <a:buNone/>
            </a:pPr>
            <a:r>
              <a:t/>
            </a:r>
            <a:endParaRPr b="1" sz="280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B45"/>
        </a:solidFill>
      </p:bgPr>
    </p:bg>
    <p:spTree>
      <p:nvGrpSpPr>
        <p:cNvPr id="175" name="Shape 175"/>
        <p:cNvGrpSpPr/>
        <p:nvPr/>
      </p:nvGrpSpPr>
      <p:grpSpPr>
        <a:xfrm>
          <a:off x="0" y="0"/>
          <a:ext cx="0" cy="0"/>
          <a:chOff x="0" y="0"/>
          <a:chExt cx="0" cy="0"/>
        </a:xfrm>
      </p:grpSpPr>
      <p:sp>
        <p:nvSpPr>
          <p:cNvPr id="176" name="Google Shape;176;p22"/>
          <p:cNvSpPr txBox="1"/>
          <p:nvPr>
            <p:ph type="title"/>
          </p:nvPr>
        </p:nvSpPr>
        <p:spPr>
          <a:xfrm>
            <a:off x="838200" y="365125"/>
            <a:ext cx="10515600" cy="1325700"/>
          </a:xfrm>
          <a:prstGeom prst="rect">
            <a:avLst/>
          </a:prstGeom>
          <a:solidFill>
            <a:srgbClr val="2D3B45"/>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solidFill>
                  <a:srgbClr val="FF6600"/>
                </a:solidFill>
              </a:rPr>
              <a:t>Hist Plot(Profit)</a:t>
            </a:r>
            <a:endParaRPr b="1">
              <a:solidFill>
                <a:srgbClr val="FF6600"/>
              </a:solidFill>
            </a:endParaRPr>
          </a:p>
        </p:txBody>
      </p:sp>
      <p:pic>
        <p:nvPicPr>
          <p:cNvPr id="177" name="Google Shape;177;p22"/>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
        <p:nvSpPr>
          <p:cNvPr id="178" name="Google Shape;178;p22"/>
          <p:cNvSpPr txBox="1"/>
          <p:nvPr>
            <p:ph idx="1" type="body"/>
          </p:nvPr>
        </p:nvSpPr>
        <p:spPr>
          <a:xfrm>
            <a:off x="838200" y="1814825"/>
            <a:ext cx="10515600" cy="43512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FF6600"/>
              </a:buClr>
              <a:buSzPts val="6600"/>
              <a:buNone/>
            </a:pPr>
            <a:r>
              <a:t/>
            </a:r>
            <a:endParaRPr/>
          </a:p>
          <a:p>
            <a:pPr indent="0" lvl="0" marL="0" rtl="0" algn="ctr">
              <a:lnSpc>
                <a:spcPct val="90000"/>
              </a:lnSpc>
              <a:spcBef>
                <a:spcPts val="1000"/>
              </a:spcBef>
              <a:spcAft>
                <a:spcPts val="0"/>
              </a:spcAft>
              <a:buClr>
                <a:schemeClr val="dk1"/>
              </a:buClr>
              <a:buSzPts val="6600"/>
              <a:buNone/>
            </a:pPr>
            <a:r>
              <a:t/>
            </a:r>
            <a:endParaRPr sz="6600">
              <a:solidFill>
                <a:srgbClr val="FF6600"/>
              </a:solidFill>
            </a:endParaRPr>
          </a:p>
        </p:txBody>
      </p:sp>
      <p:pic>
        <p:nvPicPr>
          <p:cNvPr id="179" name="Google Shape;179;p22"/>
          <p:cNvPicPr preferRelativeResize="0"/>
          <p:nvPr/>
        </p:nvPicPr>
        <p:blipFill>
          <a:blip r:embed="rId4">
            <a:alphaModFix/>
          </a:blip>
          <a:stretch>
            <a:fillRect/>
          </a:stretch>
        </p:blipFill>
        <p:spPr>
          <a:xfrm>
            <a:off x="1110063" y="1814813"/>
            <a:ext cx="10113925" cy="3500624"/>
          </a:xfrm>
          <a:prstGeom prst="rect">
            <a:avLst/>
          </a:prstGeom>
          <a:noFill/>
          <a:ln>
            <a:noFill/>
          </a:ln>
        </p:spPr>
      </p:pic>
      <p:sp>
        <p:nvSpPr>
          <p:cNvPr id="180" name="Google Shape;180;p22"/>
          <p:cNvSpPr txBox="1"/>
          <p:nvPr/>
        </p:nvSpPr>
        <p:spPr>
          <a:xfrm>
            <a:off x="1125075" y="5452250"/>
            <a:ext cx="8751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rgbClr val="FF6600"/>
                </a:solidFill>
                <a:latin typeface="Calibri"/>
                <a:ea typeface="Calibri"/>
                <a:cs typeface="Calibri"/>
                <a:sym typeface="Calibri"/>
              </a:rPr>
              <a:t>This Is Profit </a:t>
            </a:r>
            <a:r>
              <a:rPr lang="en-US" sz="1800">
                <a:solidFill>
                  <a:srgbClr val="FF6600"/>
                </a:solidFill>
                <a:latin typeface="Calibri"/>
                <a:ea typeface="Calibri"/>
                <a:cs typeface="Calibri"/>
                <a:sym typeface="Calibri"/>
              </a:rPr>
              <a:t>Distribution</a:t>
            </a:r>
            <a:r>
              <a:rPr lang="en-US" sz="1800">
                <a:solidFill>
                  <a:srgbClr val="FF6600"/>
                </a:solidFill>
                <a:latin typeface="Calibri"/>
                <a:ea typeface="Calibri"/>
                <a:cs typeface="Calibri"/>
                <a:sym typeface="Calibri"/>
              </a:rPr>
              <a:t> Plot for Both companies From this we can get max,min and Average values of Profit.</a:t>
            </a:r>
            <a:endParaRPr sz="1800">
              <a:solidFill>
                <a:srgbClr val="FF6600"/>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B45"/>
        </a:solidFill>
      </p:bgPr>
    </p:bg>
    <p:spTree>
      <p:nvGrpSpPr>
        <p:cNvPr id="184" name="Shape 184"/>
        <p:cNvGrpSpPr/>
        <p:nvPr/>
      </p:nvGrpSpPr>
      <p:grpSpPr>
        <a:xfrm>
          <a:off x="0" y="0"/>
          <a:ext cx="0" cy="0"/>
          <a:chOff x="0" y="0"/>
          <a:chExt cx="0" cy="0"/>
        </a:xfrm>
      </p:grpSpPr>
      <p:pic>
        <p:nvPicPr>
          <p:cNvPr id="185" name="Google Shape;185;p23"/>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
        <p:nvSpPr>
          <p:cNvPr id="186" name="Google Shape;186;p23"/>
          <p:cNvSpPr txBox="1"/>
          <p:nvPr>
            <p:ph idx="4294967295" type="subTitle"/>
          </p:nvPr>
        </p:nvSpPr>
        <p:spPr>
          <a:xfrm>
            <a:off x="407400" y="4584000"/>
            <a:ext cx="7243200" cy="11052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normAutofit fontScale="70000"/>
          </a:bodyPr>
          <a:lstStyle/>
          <a:p>
            <a:pPr indent="0" lvl="0" marL="0" rtl="0" algn="ctr">
              <a:lnSpc>
                <a:spcPct val="90000"/>
              </a:lnSpc>
              <a:spcBef>
                <a:spcPts val="1000"/>
              </a:spcBef>
              <a:spcAft>
                <a:spcPts val="0"/>
              </a:spcAft>
              <a:buClr>
                <a:schemeClr val="dk1"/>
              </a:buClr>
              <a:buSzPct val="100000"/>
              <a:buNone/>
            </a:pPr>
            <a:r>
              <a:rPr lang="en-US" sz="6600">
                <a:solidFill>
                  <a:srgbClr val="FF6600"/>
                </a:solidFill>
              </a:rPr>
              <a:t>Yellow_Cab statinfo for Profit</a:t>
            </a:r>
            <a:endParaRPr sz="6600">
              <a:solidFill>
                <a:srgbClr val="FF6600"/>
              </a:solidFill>
            </a:endParaRPr>
          </a:p>
        </p:txBody>
      </p:sp>
      <p:pic>
        <p:nvPicPr>
          <p:cNvPr id="187" name="Google Shape;187;p23"/>
          <p:cNvPicPr preferRelativeResize="0"/>
          <p:nvPr/>
        </p:nvPicPr>
        <p:blipFill rotWithShape="1">
          <a:blip r:embed="rId4">
            <a:alphaModFix/>
          </a:blip>
          <a:srcRect b="81353" l="-64474" r="130785" t="-45940"/>
          <a:stretch/>
        </p:blipFill>
        <p:spPr>
          <a:xfrm>
            <a:off x="73575" y="139275"/>
            <a:ext cx="2409601" cy="2659675"/>
          </a:xfrm>
          <a:prstGeom prst="rect">
            <a:avLst/>
          </a:prstGeom>
          <a:noFill/>
          <a:ln>
            <a:noFill/>
          </a:ln>
        </p:spPr>
      </p:pic>
      <p:pic>
        <p:nvPicPr>
          <p:cNvPr id="188" name="Google Shape;188;p23"/>
          <p:cNvPicPr preferRelativeResize="0"/>
          <p:nvPr/>
        </p:nvPicPr>
        <p:blipFill rotWithShape="1">
          <a:blip r:embed="rId4">
            <a:alphaModFix/>
          </a:blip>
          <a:srcRect b="35413" l="0" r="66310" t="0"/>
          <a:stretch/>
        </p:blipFill>
        <p:spPr>
          <a:xfrm>
            <a:off x="7885375" y="3313375"/>
            <a:ext cx="3846901" cy="3387526"/>
          </a:xfrm>
          <a:prstGeom prst="rect">
            <a:avLst/>
          </a:prstGeom>
          <a:noFill/>
          <a:ln>
            <a:noFill/>
          </a:ln>
        </p:spPr>
      </p:pic>
      <p:pic>
        <p:nvPicPr>
          <p:cNvPr id="189" name="Google Shape;189;p23"/>
          <p:cNvPicPr preferRelativeResize="0"/>
          <p:nvPr/>
        </p:nvPicPr>
        <p:blipFill>
          <a:blip r:embed="rId5">
            <a:alphaModFix/>
          </a:blip>
          <a:stretch>
            <a:fillRect/>
          </a:stretch>
        </p:blipFill>
        <p:spPr>
          <a:xfrm>
            <a:off x="467825" y="139275"/>
            <a:ext cx="3540625" cy="3671300"/>
          </a:xfrm>
          <a:prstGeom prst="rect">
            <a:avLst/>
          </a:prstGeom>
          <a:noFill/>
          <a:ln>
            <a:noFill/>
          </a:ln>
        </p:spPr>
      </p:pic>
      <p:sp>
        <p:nvSpPr>
          <p:cNvPr id="190" name="Google Shape;190;p23"/>
          <p:cNvSpPr txBox="1"/>
          <p:nvPr>
            <p:ph idx="4294967295" type="subTitle"/>
          </p:nvPr>
        </p:nvSpPr>
        <p:spPr>
          <a:xfrm>
            <a:off x="4238425" y="1241700"/>
            <a:ext cx="7243200" cy="11052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normAutofit fontScale="70000"/>
          </a:bodyPr>
          <a:lstStyle/>
          <a:p>
            <a:pPr indent="0" lvl="0" marL="0" rtl="0" algn="l">
              <a:lnSpc>
                <a:spcPct val="90000"/>
              </a:lnSpc>
              <a:spcBef>
                <a:spcPts val="1000"/>
              </a:spcBef>
              <a:spcAft>
                <a:spcPts val="0"/>
              </a:spcAft>
              <a:buClr>
                <a:schemeClr val="dk1"/>
              </a:buClr>
              <a:buSzPct val="100000"/>
              <a:buNone/>
            </a:pPr>
            <a:r>
              <a:rPr lang="en-US" sz="6600">
                <a:solidFill>
                  <a:srgbClr val="FF6600"/>
                </a:solidFill>
              </a:rPr>
              <a:t>Pink_Cab </a:t>
            </a:r>
            <a:r>
              <a:rPr lang="en-US" sz="6600">
                <a:solidFill>
                  <a:srgbClr val="FF6600"/>
                </a:solidFill>
              </a:rPr>
              <a:t>statinfo for Profit</a:t>
            </a:r>
            <a:endParaRPr sz="6600">
              <a:solidFill>
                <a:srgbClr val="FF66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4"/>
          <p:cNvSpPr txBox="1"/>
          <p:nvPr>
            <p:ph type="title"/>
          </p:nvPr>
        </p:nvSpPr>
        <p:spPr>
          <a:xfrm>
            <a:off x="838200" y="365125"/>
            <a:ext cx="10515600" cy="1325700"/>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solidFill>
                  <a:srgbClr val="FF6600"/>
                </a:solidFill>
              </a:rPr>
              <a:t>Profit Analysis per ride</a:t>
            </a:r>
            <a:endParaRPr b="1">
              <a:solidFill>
                <a:srgbClr val="FF6600"/>
              </a:solidFill>
            </a:endParaRPr>
          </a:p>
        </p:txBody>
      </p:sp>
      <p:pic>
        <p:nvPicPr>
          <p:cNvPr id="196" name="Google Shape;196;p24"/>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
        <p:nvSpPr>
          <p:cNvPr id="197" name="Google Shape;197;p24"/>
          <p:cNvSpPr txBox="1"/>
          <p:nvPr>
            <p:ph idx="1" type="body"/>
          </p:nvPr>
        </p:nvSpPr>
        <p:spPr>
          <a:xfrm>
            <a:off x="838200" y="1848500"/>
            <a:ext cx="10515600" cy="49083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FF6600"/>
              </a:buClr>
              <a:buSzPts val="6600"/>
              <a:buNone/>
            </a:pPr>
            <a:r>
              <a:t/>
            </a:r>
            <a:endParaRPr/>
          </a:p>
          <a:p>
            <a:pPr indent="0" lvl="0" marL="0" rtl="0" algn="ctr">
              <a:lnSpc>
                <a:spcPct val="90000"/>
              </a:lnSpc>
              <a:spcBef>
                <a:spcPts val="1000"/>
              </a:spcBef>
              <a:spcAft>
                <a:spcPts val="0"/>
              </a:spcAft>
              <a:buClr>
                <a:schemeClr val="dk1"/>
              </a:buClr>
              <a:buSzPts val="6600"/>
              <a:buNone/>
            </a:pPr>
            <a:r>
              <a:t/>
            </a:r>
            <a:endParaRPr sz="6600">
              <a:solidFill>
                <a:srgbClr val="FF6600"/>
              </a:solidFill>
            </a:endParaRPr>
          </a:p>
        </p:txBody>
      </p:sp>
      <p:graphicFrame>
        <p:nvGraphicFramePr>
          <p:cNvPr id="198" name="Google Shape;198;p24"/>
          <p:cNvGraphicFramePr/>
          <p:nvPr/>
        </p:nvGraphicFramePr>
        <p:xfrm>
          <a:off x="952500" y="1954735"/>
          <a:ext cx="3000000" cy="3000000"/>
        </p:xfrm>
        <a:graphic>
          <a:graphicData uri="http://schemas.openxmlformats.org/drawingml/2006/table">
            <a:tbl>
              <a:tblPr>
                <a:noFill/>
                <a:tableStyleId>{40DE8F18-A00B-4B52-9052-33D77EA0B21D}</a:tableStyleId>
              </a:tblPr>
              <a:tblGrid>
                <a:gridCol w="2571750"/>
                <a:gridCol w="2571750"/>
                <a:gridCol w="2571750"/>
                <a:gridCol w="2571750"/>
              </a:tblGrid>
              <a:tr h="461900">
                <a:tc>
                  <a:txBody>
                    <a:bodyPr/>
                    <a:lstStyle/>
                    <a:p>
                      <a:pPr indent="0" lvl="0" marL="0" rtl="0" algn="l">
                        <a:spcBef>
                          <a:spcPts val="0"/>
                        </a:spcBef>
                        <a:spcAft>
                          <a:spcPts val="0"/>
                        </a:spcAft>
                        <a:buNone/>
                      </a:pPr>
                      <a:r>
                        <a:rPr b="1" lang="en-US"/>
                        <a:t>Company</a:t>
                      </a:r>
                      <a:endParaRPr b="1"/>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6600"/>
                    </a:solidFill>
                  </a:tcPr>
                </a:tc>
                <a:tc>
                  <a:txBody>
                    <a:bodyPr/>
                    <a:lstStyle/>
                    <a:p>
                      <a:pPr indent="0" lvl="0" marL="0" rtl="0" algn="l">
                        <a:spcBef>
                          <a:spcPts val="0"/>
                        </a:spcBef>
                        <a:spcAft>
                          <a:spcPts val="0"/>
                        </a:spcAft>
                        <a:buNone/>
                      </a:pPr>
                      <a:r>
                        <a:rPr b="1" lang="en-US"/>
                        <a:t>Profit</a:t>
                      </a:r>
                      <a:endParaRPr b="1"/>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6600"/>
                    </a:solidFill>
                  </a:tcPr>
                </a:tc>
                <a:tc>
                  <a:txBody>
                    <a:bodyPr/>
                    <a:lstStyle/>
                    <a:p>
                      <a:pPr indent="0" lvl="0" marL="0" rtl="0" algn="l">
                        <a:spcBef>
                          <a:spcPts val="0"/>
                        </a:spcBef>
                        <a:spcAft>
                          <a:spcPts val="0"/>
                        </a:spcAft>
                        <a:buNone/>
                      </a:pPr>
                      <a:r>
                        <a:rPr b="1" lang="en-US"/>
                        <a:t>Total Rides</a:t>
                      </a:r>
                      <a:endParaRPr b="1"/>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6600"/>
                    </a:solidFill>
                  </a:tcPr>
                </a:tc>
                <a:tc>
                  <a:txBody>
                    <a:bodyPr/>
                    <a:lstStyle/>
                    <a:p>
                      <a:pPr indent="0" lvl="0" marL="0" rtl="0" algn="l">
                        <a:spcBef>
                          <a:spcPts val="0"/>
                        </a:spcBef>
                        <a:spcAft>
                          <a:spcPts val="0"/>
                        </a:spcAft>
                        <a:buNone/>
                      </a:pPr>
                      <a:r>
                        <a:rPr b="1" lang="en-US"/>
                        <a:t>Profit per ride</a:t>
                      </a:r>
                      <a:endParaRPr b="1"/>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6600"/>
                    </a:solidFill>
                  </a:tcPr>
                </a:tc>
              </a:tr>
              <a:tr h="381000">
                <a:tc>
                  <a:txBody>
                    <a:bodyPr/>
                    <a:lstStyle/>
                    <a:p>
                      <a:pPr indent="0" lvl="0" marL="0" rtl="0" algn="l">
                        <a:spcBef>
                          <a:spcPts val="0"/>
                        </a:spcBef>
                        <a:spcAft>
                          <a:spcPts val="0"/>
                        </a:spcAft>
                        <a:buNone/>
                      </a:pPr>
                      <a:r>
                        <a:rPr b="1" lang="en-US"/>
                        <a:t>Pink Cab</a:t>
                      </a:r>
                      <a:endParaRPr b="1"/>
                    </a:p>
                  </a:txBody>
                  <a:tcPr marT="91425" marB="91425" marR="91425" marL="91425">
                    <a:lnT cap="flat" cmpd="sng" w="9525">
                      <a:solidFill>
                        <a:schemeClr val="dk1"/>
                      </a:solidFill>
                      <a:prstDash val="solid"/>
                      <a:round/>
                      <a:headEnd len="sm" w="sm" type="none"/>
                      <a:tailEnd len="sm" w="sm" type="none"/>
                    </a:lnT>
                    <a:solidFill>
                      <a:schemeClr val="accent2"/>
                    </a:solidFill>
                  </a:tcPr>
                </a:tc>
                <a:tc>
                  <a:txBody>
                    <a:bodyPr/>
                    <a:lstStyle/>
                    <a:p>
                      <a:pPr indent="0" lvl="0" marL="0" rtl="0" algn="l">
                        <a:spcBef>
                          <a:spcPts val="0"/>
                        </a:spcBef>
                        <a:spcAft>
                          <a:spcPts val="0"/>
                        </a:spcAft>
                        <a:buNone/>
                      </a:pPr>
                      <a:r>
                        <a:rPr b="1" lang="en-US"/>
                        <a:t>5307328.321</a:t>
                      </a:r>
                      <a:endParaRPr b="1"/>
                    </a:p>
                  </a:txBody>
                  <a:tcPr marT="91425" marB="91425" marR="91425" marL="91425">
                    <a:lnT cap="flat" cmpd="sng" w="9525">
                      <a:solidFill>
                        <a:schemeClr val="dk1"/>
                      </a:solidFill>
                      <a:prstDash val="solid"/>
                      <a:round/>
                      <a:headEnd len="sm" w="sm" type="none"/>
                      <a:tailEnd len="sm" w="sm" type="none"/>
                    </a:lnT>
                    <a:solidFill>
                      <a:schemeClr val="accent2"/>
                    </a:solidFill>
                  </a:tcPr>
                </a:tc>
                <a:tc>
                  <a:txBody>
                    <a:bodyPr/>
                    <a:lstStyle/>
                    <a:p>
                      <a:pPr indent="0" lvl="0" marL="0" rtl="0" algn="l">
                        <a:spcBef>
                          <a:spcPts val="0"/>
                        </a:spcBef>
                        <a:spcAft>
                          <a:spcPts val="0"/>
                        </a:spcAft>
                        <a:buNone/>
                      </a:pPr>
                      <a:r>
                        <a:rPr b="1" lang="en-US"/>
                        <a:t>84711</a:t>
                      </a:r>
                      <a:endParaRPr b="1"/>
                    </a:p>
                  </a:txBody>
                  <a:tcPr marT="91425" marB="91425" marR="91425" marL="91425">
                    <a:lnT cap="flat" cmpd="sng" w="9525">
                      <a:solidFill>
                        <a:schemeClr val="dk1"/>
                      </a:solidFill>
                      <a:prstDash val="solid"/>
                      <a:round/>
                      <a:headEnd len="sm" w="sm" type="none"/>
                      <a:tailEnd len="sm" w="sm" type="none"/>
                    </a:lnT>
                    <a:solidFill>
                      <a:schemeClr val="accent2"/>
                    </a:solidFill>
                  </a:tcPr>
                </a:tc>
                <a:tc>
                  <a:txBody>
                    <a:bodyPr/>
                    <a:lstStyle/>
                    <a:p>
                      <a:pPr indent="0" lvl="0" marL="0" rtl="0" algn="l">
                        <a:spcBef>
                          <a:spcPts val="0"/>
                        </a:spcBef>
                        <a:spcAft>
                          <a:spcPts val="0"/>
                        </a:spcAft>
                        <a:buClr>
                          <a:schemeClr val="dk1"/>
                        </a:buClr>
                        <a:buSzPts val="1100"/>
                        <a:buFont typeface="Arial"/>
                        <a:buNone/>
                      </a:pPr>
                      <a:r>
                        <a:rPr b="1" lang="en-US">
                          <a:solidFill>
                            <a:schemeClr val="dk1"/>
                          </a:solidFill>
                        </a:rPr>
                        <a:t>62.65217410961977</a:t>
                      </a:r>
                      <a:endParaRPr b="1"/>
                    </a:p>
                  </a:txBody>
                  <a:tcPr marT="91425" marB="91425" marR="91425" marL="91425">
                    <a:lnT cap="flat" cmpd="sng" w="9525">
                      <a:solidFill>
                        <a:schemeClr val="dk1"/>
                      </a:solidFill>
                      <a:prstDash val="solid"/>
                      <a:round/>
                      <a:headEnd len="sm" w="sm" type="none"/>
                      <a:tailEnd len="sm" w="sm" type="none"/>
                    </a:lnT>
                    <a:solidFill>
                      <a:schemeClr val="accent2"/>
                    </a:solidFill>
                  </a:tcPr>
                </a:tc>
              </a:tr>
              <a:tr h="381000">
                <a:tc>
                  <a:txBody>
                    <a:bodyPr/>
                    <a:lstStyle/>
                    <a:p>
                      <a:pPr indent="0" lvl="0" marL="0" rtl="0" algn="l">
                        <a:spcBef>
                          <a:spcPts val="0"/>
                        </a:spcBef>
                        <a:spcAft>
                          <a:spcPts val="0"/>
                        </a:spcAft>
                        <a:buNone/>
                      </a:pPr>
                      <a:r>
                        <a:rPr b="1" lang="en-US"/>
                        <a:t>Yellow Cab</a:t>
                      </a:r>
                      <a:endParaRPr b="1"/>
                    </a:p>
                  </a:txBody>
                  <a:tcPr marT="91425" marB="91425" marR="91425" marL="91425">
                    <a:solidFill>
                      <a:schemeClr val="accent2"/>
                    </a:solidFill>
                  </a:tcPr>
                </a:tc>
                <a:tc>
                  <a:txBody>
                    <a:bodyPr/>
                    <a:lstStyle/>
                    <a:p>
                      <a:pPr indent="0" lvl="0" marL="0" rtl="0" algn="l">
                        <a:spcBef>
                          <a:spcPts val="0"/>
                        </a:spcBef>
                        <a:spcAft>
                          <a:spcPts val="0"/>
                        </a:spcAft>
                        <a:buNone/>
                      </a:pPr>
                      <a:r>
                        <a:rPr b="1" lang="en-US"/>
                        <a:t>44020373.17080002</a:t>
                      </a:r>
                      <a:endParaRPr b="1"/>
                    </a:p>
                  </a:txBody>
                  <a:tcPr marT="91425" marB="91425" marR="91425" marL="91425">
                    <a:solidFill>
                      <a:schemeClr val="accent2"/>
                    </a:solidFill>
                  </a:tcPr>
                </a:tc>
                <a:tc>
                  <a:txBody>
                    <a:bodyPr/>
                    <a:lstStyle/>
                    <a:p>
                      <a:pPr indent="0" lvl="0" marL="0" rtl="0" algn="l">
                        <a:spcBef>
                          <a:spcPts val="0"/>
                        </a:spcBef>
                        <a:spcAft>
                          <a:spcPts val="0"/>
                        </a:spcAft>
                        <a:buNone/>
                      </a:pPr>
                      <a:r>
                        <a:rPr b="1" lang="en-US"/>
                        <a:t>274681</a:t>
                      </a:r>
                      <a:endParaRPr b="1"/>
                    </a:p>
                  </a:txBody>
                  <a:tcPr marT="91425" marB="91425" marR="91425" marL="91425">
                    <a:solidFill>
                      <a:schemeClr val="accent2"/>
                    </a:solidFill>
                  </a:tcPr>
                </a:tc>
                <a:tc>
                  <a:txBody>
                    <a:bodyPr/>
                    <a:lstStyle/>
                    <a:p>
                      <a:pPr indent="0" lvl="0" marL="0" rtl="0" algn="l">
                        <a:spcBef>
                          <a:spcPts val="0"/>
                        </a:spcBef>
                        <a:spcAft>
                          <a:spcPts val="0"/>
                        </a:spcAft>
                        <a:buNone/>
                      </a:pPr>
                      <a:r>
                        <a:rPr b="1" lang="en-US"/>
                        <a:t>160.25998584103021</a:t>
                      </a:r>
                      <a:endParaRPr b="1"/>
                    </a:p>
                  </a:txBody>
                  <a:tcPr marT="91425" marB="91425" marR="91425" marL="91425">
                    <a:solidFill>
                      <a:schemeClr val="accent2"/>
                    </a:solidFill>
                  </a:tcPr>
                </a:tc>
              </a:tr>
            </a:tbl>
          </a:graphicData>
        </a:graphic>
      </p:graphicFrame>
      <p:pic>
        <p:nvPicPr>
          <p:cNvPr id="199" name="Google Shape;199;p24"/>
          <p:cNvPicPr preferRelativeResize="0"/>
          <p:nvPr/>
        </p:nvPicPr>
        <p:blipFill>
          <a:blip r:embed="rId4">
            <a:alphaModFix/>
          </a:blip>
          <a:stretch>
            <a:fillRect/>
          </a:stretch>
        </p:blipFill>
        <p:spPr>
          <a:xfrm>
            <a:off x="1794526" y="3630600"/>
            <a:ext cx="3739176" cy="3126249"/>
          </a:xfrm>
          <a:prstGeom prst="rect">
            <a:avLst/>
          </a:prstGeom>
          <a:noFill/>
          <a:ln>
            <a:noFill/>
          </a:ln>
        </p:spPr>
      </p:pic>
      <p:sp>
        <p:nvSpPr>
          <p:cNvPr id="200" name="Google Shape;200;p24"/>
          <p:cNvSpPr txBox="1"/>
          <p:nvPr/>
        </p:nvSpPr>
        <p:spPr>
          <a:xfrm>
            <a:off x="5767675" y="3626650"/>
            <a:ext cx="50055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500">
                <a:latin typeface="Calibri"/>
                <a:ea typeface="Calibri"/>
                <a:cs typeface="Calibri"/>
                <a:sym typeface="Calibri"/>
              </a:rPr>
              <a:t>If we compare Both companies with total profit then we can derived that Yellow cab total profit is 9 time more than pink cab</a:t>
            </a:r>
            <a:endParaRPr sz="2500">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5"/>
          <p:cNvSpPr txBox="1"/>
          <p:nvPr>
            <p:ph type="title"/>
          </p:nvPr>
        </p:nvSpPr>
        <p:spPr>
          <a:xfrm>
            <a:off x="838200" y="365125"/>
            <a:ext cx="10515600" cy="1325700"/>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solidFill>
                  <a:srgbClr val="FF6600"/>
                </a:solidFill>
              </a:rPr>
              <a:t>Year wise Profit analysis</a:t>
            </a:r>
            <a:endParaRPr b="1">
              <a:solidFill>
                <a:srgbClr val="FF6600"/>
              </a:solidFill>
            </a:endParaRPr>
          </a:p>
        </p:txBody>
      </p:sp>
      <p:pic>
        <p:nvPicPr>
          <p:cNvPr id="206" name="Google Shape;206;p25"/>
          <p:cNvPicPr preferRelativeResize="0"/>
          <p:nvPr/>
        </p:nvPicPr>
        <p:blipFill rotWithShape="1">
          <a:blip r:embed="rId3">
            <a:alphaModFix/>
          </a:blip>
          <a:srcRect b="0" l="0" r="0" t="0"/>
          <a:stretch/>
        </p:blipFill>
        <p:spPr>
          <a:xfrm>
            <a:off x="0" y="5863771"/>
            <a:ext cx="1654627" cy="994232"/>
          </a:xfrm>
          <a:prstGeom prst="rect">
            <a:avLst/>
          </a:prstGeom>
          <a:noFill/>
          <a:ln>
            <a:noFill/>
          </a:ln>
        </p:spPr>
      </p:pic>
      <p:pic>
        <p:nvPicPr>
          <p:cNvPr id="207" name="Google Shape;207;p25"/>
          <p:cNvPicPr preferRelativeResize="0"/>
          <p:nvPr/>
        </p:nvPicPr>
        <p:blipFill>
          <a:blip r:embed="rId4">
            <a:alphaModFix/>
          </a:blip>
          <a:stretch>
            <a:fillRect/>
          </a:stretch>
        </p:blipFill>
        <p:spPr>
          <a:xfrm>
            <a:off x="1654625" y="2175350"/>
            <a:ext cx="8727552" cy="3688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6"/>
          <p:cNvSpPr txBox="1"/>
          <p:nvPr>
            <p:ph type="title"/>
          </p:nvPr>
        </p:nvSpPr>
        <p:spPr>
          <a:xfrm>
            <a:off x="838200" y="365125"/>
            <a:ext cx="10515600" cy="923100"/>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solidFill>
                  <a:srgbClr val="FF6600"/>
                </a:solidFill>
              </a:rPr>
              <a:t>Profit Analysis Gender wise</a:t>
            </a:r>
            <a:endParaRPr b="1">
              <a:solidFill>
                <a:srgbClr val="FF6600"/>
              </a:solidFill>
            </a:endParaRPr>
          </a:p>
        </p:txBody>
      </p:sp>
      <p:pic>
        <p:nvPicPr>
          <p:cNvPr id="213" name="Google Shape;213;p26"/>
          <p:cNvPicPr preferRelativeResize="0"/>
          <p:nvPr/>
        </p:nvPicPr>
        <p:blipFill rotWithShape="1">
          <a:blip r:embed="rId3">
            <a:alphaModFix/>
          </a:blip>
          <a:srcRect b="0" l="0" r="0" t="0"/>
          <a:stretch/>
        </p:blipFill>
        <p:spPr>
          <a:xfrm>
            <a:off x="0" y="5863771"/>
            <a:ext cx="1654627" cy="994232"/>
          </a:xfrm>
          <a:prstGeom prst="rect">
            <a:avLst/>
          </a:prstGeom>
          <a:noFill/>
          <a:ln>
            <a:noFill/>
          </a:ln>
        </p:spPr>
      </p:pic>
      <p:pic>
        <p:nvPicPr>
          <p:cNvPr id="214" name="Google Shape;214;p26"/>
          <p:cNvPicPr preferRelativeResize="0"/>
          <p:nvPr/>
        </p:nvPicPr>
        <p:blipFill>
          <a:blip r:embed="rId4">
            <a:alphaModFix/>
          </a:blip>
          <a:stretch>
            <a:fillRect/>
          </a:stretch>
        </p:blipFill>
        <p:spPr>
          <a:xfrm>
            <a:off x="838200" y="1409675"/>
            <a:ext cx="6064323" cy="4647475"/>
          </a:xfrm>
          <a:prstGeom prst="rect">
            <a:avLst/>
          </a:prstGeom>
          <a:noFill/>
          <a:ln>
            <a:noFill/>
          </a:ln>
        </p:spPr>
      </p:pic>
      <p:sp>
        <p:nvSpPr>
          <p:cNvPr id="215" name="Google Shape;215;p26"/>
          <p:cNvSpPr txBox="1"/>
          <p:nvPr/>
        </p:nvSpPr>
        <p:spPr>
          <a:xfrm>
            <a:off x="7160275" y="2225013"/>
            <a:ext cx="4374900" cy="301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300">
                <a:latin typeface="Calibri"/>
                <a:ea typeface="Calibri"/>
                <a:cs typeface="Calibri"/>
                <a:sym typeface="Calibri"/>
              </a:rPr>
              <a:t>There is not more difference in Profit  percentage of both companies. That mean equal distribution of Profit based on gender.</a:t>
            </a:r>
            <a:endParaRPr sz="2300">
              <a:latin typeface="Calibri"/>
              <a:ea typeface="Calibri"/>
              <a:cs typeface="Calibri"/>
              <a:sym typeface="Calibri"/>
            </a:endParaRPr>
          </a:p>
          <a:p>
            <a:pPr indent="0" lvl="0" marL="0" rtl="0" algn="l">
              <a:spcBef>
                <a:spcPts val="0"/>
              </a:spcBef>
              <a:spcAft>
                <a:spcPts val="0"/>
              </a:spcAft>
              <a:buNone/>
            </a:pPr>
            <a:r>
              <a:t/>
            </a:r>
            <a:endParaRPr sz="2300">
              <a:latin typeface="Calibri"/>
              <a:ea typeface="Calibri"/>
              <a:cs typeface="Calibri"/>
              <a:sym typeface="Calibri"/>
            </a:endParaRPr>
          </a:p>
          <a:p>
            <a:pPr indent="0" lvl="0" marL="0" rtl="0" algn="l">
              <a:spcBef>
                <a:spcPts val="0"/>
              </a:spcBef>
              <a:spcAft>
                <a:spcPts val="0"/>
              </a:spcAft>
              <a:buNone/>
            </a:pPr>
            <a:r>
              <a:rPr lang="en-US" sz="2300">
                <a:latin typeface="Calibri"/>
                <a:ea typeface="Calibri"/>
                <a:cs typeface="Calibri"/>
                <a:sym typeface="Calibri"/>
              </a:rPr>
              <a:t>In Both companies Male Users are more </a:t>
            </a:r>
            <a:r>
              <a:rPr lang="en-US" sz="2300">
                <a:latin typeface="Calibri"/>
                <a:ea typeface="Calibri"/>
                <a:cs typeface="Calibri"/>
                <a:sym typeface="Calibri"/>
              </a:rPr>
              <a:t>Than</a:t>
            </a:r>
            <a:r>
              <a:rPr lang="en-US" sz="2300">
                <a:latin typeface="Calibri"/>
                <a:ea typeface="Calibri"/>
                <a:cs typeface="Calibri"/>
                <a:sym typeface="Calibri"/>
              </a:rPr>
              <a:t> Female Users.</a:t>
            </a:r>
            <a:endParaRPr sz="2300">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7"/>
          <p:cNvSpPr txBox="1"/>
          <p:nvPr>
            <p:ph type="title"/>
          </p:nvPr>
        </p:nvSpPr>
        <p:spPr>
          <a:xfrm>
            <a:off x="838200" y="365125"/>
            <a:ext cx="10515600" cy="1325700"/>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solidFill>
                  <a:srgbClr val="FF6600"/>
                </a:solidFill>
              </a:rPr>
              <a:t>Profit Analysis based on Age</a:t>
            </a:r>
            <a:endParaRPr b="1">
              <a:solidFill>
                <a:srgbClr val="FF6600"/>
              </a:solidFill>
            </a:endParaRPr>
          </a:p>
        </p:txBody>
      </p:sp>
      <p:pic>
        <p:nvPicPr>
          <p:cNvPr id="221" name="Google Shape;221;p27"/>
          <p:cNvPicPr preferRelativeResize="0"/>
          <p:nvPr/>
        </p:nvPicPr>
        <p:blipFill rotWithShape="1">
          <a:blip r:embed="rId3">
            <a:alphaModFix/>
          </a:blip>
          <a:srcRect b="0" l="0" r="0" t="0"/>
          <a:stretch/>
        </p:blipFill>
        <p:spPr>
          <a:xfrm>
            <a:off x="0" y="5863771"/>
            <a:ext cx="1654627" cy="994232"/>
          </a:xfrm>
          <a:prstGeom prst="rect">
            <a:avLst/>
          </a:prstGeom>
          <a:noFill/>
          <a:ln>
            <a:noFill/>
          </a:ln>
        </p:spPr>
      </p:pic>
      <p:pic>
        <p:nvPicPr>
          <p:cNvPr id="222" name="Google Shape;222;p27"/>
          <p:cNvPicPr preferRelativeResize="0"/>
          <p:nvPr/>
        </p:nvPicPr>
        <p:blipFill>
          <a:blip r:embed="rId4">
            <a:alphaModFix/>
          </a:blip>
          <a:stretch>
            <a:fillRect/>
          </a:stretch>
        </p:blipFill>
        <p:spPr>
          <a:xfrm>
            <a:off x="913652" y="1790675"/>
            <a:ext cx="6088428" cy="4862375"/>
          </a:xfrm>
          <a:prstGeom prst="rect">
            <a:avLst/>
          </a:prstGeom>
          <a:noFill/>
          <a:ln>
            <a:noFill/>
          </a:ln>
        </p:spPr>
      </p:pic>
      <p:sp>
        <p:nvSpPr>
          <p:cNvPr id="223" name="Google Shape;223;p27"/>
          <p:cNvSpPr txBox="1"/>
          <p:nvPr/>
        </p:nvSpPr>
        <p:spPr>
          <a:xfrm>
            <a:off x="7002075" y="2605613"/>
            <a:ext cx="44406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Calibri"/>
                <a:ea typeface="Calibri"/>
                <a:cs typeface="Calibri"/>
                <a:sym typeface="Calibri"/>
              </a:rPr>
              <a:t>First I </a:t>
            </a:r>
            <a:r>
              <a:rPr lang="en-US" sz="1800">
                <a:latin typeface="Calibri"/>
                <a:ea typeface="Calibri"/>
                <a:cs typeface="Calibri"/>
                <a:sym typeface="Calibri"/>
              </a:rPr>
              <a:t>divide</a:t>
            </a:r>
            <a:r>
              <a:rPr lang="en-US" sz="1800">
                <a:latin typeface="Calibri"/>
                <a:ea typeface="Calibri"/>
                <a:cs typeface="Calibri"/>
                <a:sym typeface="Calibri"/>
              </a:rPr>
              <a:t> users in three categories</a:t>
            </a:r>
            <a:endParaRPr sz="1800">
              <a:latin typeface="Calibri"/>
              <a:ea typeface="Calibri"/>
              <a:cs typeface="Calibri"/>
              <a:sym typeface="Calibri"/>
            </a:endParaRPr>
          </a:p>
          <a:p>
            <a:pPr indent="-342900" lvl="0" marL="457200" rtl="0" algn="l">
              <a:spcBef>
                <a:spcPts val="0"/>
              </a:spcBef>
              <a:spcAft>
                <a:spcPts val="0"/>
              </a:spcAft>
              <a:buSzPts val="1800"/>
              <a:buFont typeface="Calibri"/>
              <a:buAutoNum type="arabicPeriod"/>
            </a:pPr>
            <a:r>
              <a:rPr lang="en-US" sz="1800">
                <a:latin typeface="Calibri"/>
                <a:ea typeface="Calibri"/>
                <a:cs typeface="Calibri"/>
                <a:sym typeface="Calibri"/>
              </a:rPr>
              <a:t>Young (Age &lt;= 30)</a:t>
            </a:r>
            <a:endParaRPr sz="1800">
              <a:latin typeface="Calibri"/>
              <a:ea typeface="Calibri"/>
              <a:cs typeface="Calibri"/>
              <a:sym typeface="Calibri"/>
            </a:endParaRPr>
          </a:p>
          <a:p>
            <a:pPr indent="-342900" lvl="0" marL="457200" rtl="0" algn="l">
              <a:spcBef>
                <a:spcPts val="0"/>
              </a:spcBef>
              <a:spcAft>
                <a:spcPts val="0"/>
              </a:spcAft>
              <a:buSzPts val="1800"/>
              <a:buFont typeface="Calibri"/>
              <a:buAutoNum type="arabicPeriod"/>
            </a:pPr>
            <a:r>
              <a:rPr lang="en-US" sz="1800">
                <a:latin typeface="Calibri"/>
                <a:ea typeface="Calibri"/>
                <a:cs typeface="Calibri"/>
                <a:sym typeface="Calibri"/>
              </a:rPr>
              <a:t>Mid(Age in between 30 and 50)</a:t>
            </a:r>
            <a:endParaRPr sz="1800">
              <a:latin typeface="Calibri"/>
              <a:ea typeface="Calibri"/>
              <a:cs typeface="Calibri"/>
              <a:sym typeface="Calibri"/>
            </a:endParaRPr>
          </a:p>
          <a:p>
            <a:pPr indent="-342900" lvl="0" marL="457200" rtl="0" algn="l">
              <a:spcBef>
                <a:spcPts val="0"/>
              </a:spcBef>
              <a:spcAft>
                <a:spcPts val="0"/>
              </a:spcAft>
              <a:buSzPts val="1800"/>
              <a:buFont typeface="Calibri"/>
              <a:buAutoNum type="arabicPeriod"/>
            </a:pPr>
            <a:r>
              <a:rPr lang="en-US" sz="1800">
                <a:latin typeface="Calibri"/>
                <a:ea typeface="Calibri"/>
                <a:cs typeface="Calibri"/>
                <a:sym typeface="Calibri"/>
              </a:rPr>
              <a:t>Old(Age&gt;= 50)</a:t>
            </a:r>
            <a:endParaRPr sz="1800">
              <a:latin typeface="Calibri"/>
              <a:ea typeface="Calibri"/>
              <a:cs typeface="Calibri"/>
              <a:sym typeface="Calibri"/>
            </a:endParaRPr>
          </a:p>
          <a:p>
            <a:pPr indent="0" lvl="0" marL="457200" rtl="0" algn="l">
              <a:spcBef>
                <a:spcPts val="0"/>
              </a:spcBef>
              <a:spcAft>
                <a:spcPts val="0"/>
              </a:spcAft>
              <a:buNone/>
            </a:pPr>
            <a:r>
              <a:t/>
            </a:r>
            <a:endParaRPr sz="1800">
              <a:latin typeface="Calibri"/>
              <a:ea typeface="Calibri"/>
              <a:cs typeface="Calibri"/>
              <a:sym typeface="Calibri"/>
            </a:endParaRPr>
          </a:p>
          <a:p>
            <a:pPr indent="0" lvl="0" marL="0" rtl="0" algn="l">
              <a:spcBef>
                <a:spcPts val="0"/>
              </a:spcBef>
              <a:spcAft>
                <a:spcPts val="0"/>
              </a:spcAft>
              <a:buNone/>
            </a:pPr>
            <a:r>
              <a:rPr lang="en-US" sz="1800">
                <a:latin typeface="Calibri"/>
                <a:ea typeface="Calibri"/>
                <a:cs typeface="Calibri"/>
                <a:sym typeface="Calibri"/>
              </a:rPr>
              <a:t>Then,did Profit analysis.</a:t>
            </a:r>
            <a:endParaRPr sz="1800">
              <a:latin typeface="Calibri"/>
              <a:ea typeface="Calibri"/>
              <a:cs typeface="Calibri"/>
              <a:sym typeface="Calibri"/>
            </a:endParaRPr>
          </a:p>
          <a:p>
            <a:pPr indent="0" lvl="0" marL="0" rtl="0" algn="l">
              <a:spcBef>
                <a:spcPts val="0"/>
              </a:spcBef>
              <a:spcAft>
                <a:spcPts val="0"/>
              </a:spcAft>
              <a:buNone/>
            </a:pPr>
            <a:r>
              <a:rPr lang="en-US" sz="1800">
                <a:latin typeface="Calibri"/>
                <a:ea typeface="Calibri"/>
                <a:cs typeface="Calibri"/>
                <a:sym typeface="Calibri"/>
              </a:rPr>
              <a:t>Mid age customers are more as </a:t>
            </a:r>
            <a:r>
              <a:rPr lang="en-US" sz="1800">
                <a:latin typeface="Calibri"/>
                <a:ea typeface="Calibri"/>
                <a:cs typeface="Calibri"/>
                <a:sym typeface="Calibri"/>
              </a:rPr>
              <a:t>compared</a:t>
            </a:r>
            <a:r>
              <a:rPr lang="en-US" sz="1800">
                <a:latin typeface="Calibri"/>
                <a:ea typeface="Calibri"/>
                <a:cs typeface="Calibri"/>
                <a:sym typeface="Calibri"/>
              </a:rPr>
              <a:t> to other in both companies.</a:t>
            </a:r>
            <a:endParaRPr sz="1800">
              <a:latin typeface="Calibri"/>
              <a:ea typeface="Calibri"/>
              <a:cs typeface="Calibri"/>
              <a:sym typeface="Calibri"/>
            </a:endParaRPr>
          </a:p>
          <a:p>
            <a:pPr indent="0" lvl="0" marL="0" rtl="0" algn="l">
              <a:spcBef>
                <a:spcPts val="0"/>
              </a:spcBef>
              <a:spcAft>
                <a:spcPts val="0"/>
              </a:spcAft>
              <a:buNone/>
            </a:pPr>
            <a:r>
              <a:t/>
            </a:r>
            <a:endParaRPr sz="1800">
              <a:latin typeface="Calibri"/>
              <a:ea typeface="Calibri"/>
              <a:cs typeface="Calibri"/>
              <a:sym typeface="Calibri"/>
            </a:endParaRPr>
          </a:p>
          <a:p>
            <a:pPr indent="0" lvl="0" marL="0" rtl="0" algn="l">
              <a:spcBef>
                <a:spcPts val="0"/>
              </a:spcBef>
              <a:spcAft>
                <a:spcPts val="0"/>
              </a:spcAft>
              <a:buNone/>
            </a:pPr>
            <a:r>
              <a:rPr lang="en-US" sz="1800">
                <a:latin typeface="Calibri"/>
                <a:ea typeface="Calibri"/>
                <a:cs typeface="Calibri"/>
                <a:sym typeface="Calibri"/>
              </a:rPr>
              <a:t>This Bar graph shows Profit percentage based on generation.</a:t>
            </a:r>
            <a:endParaRPr sz="18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8"/>
          <p:cNvSpPr txBox="1"/>
          <p:nvPr>
            <p:ph type="title"/>
          </p:nvPr>
        </p:nvSpPr>
        <p:spPr>
          <a:xfrm>
            <a:off x="838200" y="365125"/>
            <a:ext cx="10515600" cy="1325700"/>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solidFill>
                  <a:srgbClr val="FF6600"/>
                </a:solidFill>
              </a:rPr>
              <a:t>Profit Analysis based on Income</a:t>
            </a:r>
            <a:endParaRPr b="1">
              <a:solidFill>
                <a:srgbClr val="FF6600"/>
              </a:solidFill>
            </a:endParaRPr>
          </a:p>
        </p:txBody>
      </p:sp>
      <p:pic>
        <p:nvPicPr>
          <p:cNvPr id="229" name="Google Shape;229;p28"/>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
        <p:nvSpPr>
          <p:cNvPr id="230" name="Google Shape;230;p28"/>
          <p:cNvSpPr txBox="1"/>
          <p:nvPr/>
        </p:nvSpPr>
        <p:spPr>
          <a:xfrm>
            <a:off x="7080900" y="2565588"/>
            <a:ext cx="4440600" cy="350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latin typeface="Calibri"/>
                <a:ea typeface="Calibri"/>
                <a:cs typeface="Calibri"/>
                <a:sym typeface="Calibri"/>
              </a:rPr>
              <a:t>First I divide users in three categories</a:t>
            </a:r>
            <a:endParaRPr sz="1800">
              <a:latin typeface="Calibri"/>
              <a:ea typeface="Calibri"/>
              <a:cs typeface="Calibri"/>
              <a:sym typeface="Calibri"/>
            </a:endParaRPr>
          </a:p>
          <a:p>
            <a:pPr indent="-342900" lvl="0" marL="457200" rtl="0" algn="l">
              <a:spcBef>
                <a:spcPts val="0"/>
              </a:spcBef>
              <a:spcAft>
                <a:spcPts val="0"/>
              </a:spcAft>
              <a:buSzPts val="1800"/>
              <a:buFont typeface="Calibri"/>
              <a:buAutoNum type="arabicPeriod"/>
            </a:pPr>
            <a:r>
              <a:rPr lang="en-US" sz="1800">
                <a:latin typeface="Calibri"/>
                <a:ea typeface="Calibri"/>
                <a:cs typeface="Calibri"/>
                <a:sym typeface="Calibri"/>
              </a:rPr>
              <a:t>Rich (Income &gt;= 25000)</a:t>
            </a:r>
            <a:endParaRPr sz="1800">
              <a:latin typeface="Calibri"/>
              <a:ea typeface="Calibri"/>
              <a:cs typeface="Calibri"/>
              <a:sym typeface="Calibri"/>
            </a:endParaRPr>
          </a:p>
          <a:p>
            <a:pPr indent="-342900" lvl="0" marL="457200" rtl="0" algn="l">
              <a:spcBef>
                <a:spcPts val="0"/>
              </a:spcBef>
              <a:spcAft>
                <a:spcPts val="0"/>
              </a:spcAft>
              <a:buSzPts val="1800"/>
              <a:buFont typeface="Calibri"/>
              <a:buAutoNum type="arabicPeriod"/>
            </a:pPr>
            <a:r>
              <a:rPr lang="en-US" sz="1800">
                <a:latin typeface="Calibri"/>
                <a:ea typeface="Calibri"/>
                <a:cs typeface="Calibri"/>
                <a:sym typeface="Calibri"/>
              </a:rPr>
              <a:t>Middle Class</a:t>
            </a:r>
            <a:r>
              <a:rPr lang="en-US" sz="1800">
                <a:latin typeface="Calibri"/>
                <a:ea typeface="Calibri"/>
                <a:cs typeface="Calibri"/>
                <a:sym typeface="Calibri"/>
              </a:rPr>
              <a:t>(Income in between 15000 and 25000)</a:t>
            </a:r>
            <a:endParaRPr sz="1800">
              <a:latin typeface="Calibri"/>
              <a:ea typeface="Calibri"/>
              <a:cs typeface="Calibri"/>
              <a:sym typeface="Calibri"/>
            </a:endParaRPr>
          </a:p>
          <a:p>
            <a:pPr indent="-342900" lvl="0" marL="457200" rtl="0" algn="l">
              <a:spcBef>
                <a:spcPts val="0"/>
              </a:spcBef>
              <a:spcAft>
                <a:spcPts val="0"/>
              </a:spcAft>
              <a:buSzPts val="1800"/>
              <a:buFont typeface="Calibri"/>
              <a:buAutoNum type="arabicPeriod"/>
            </a:pPr>
            <a:r>
              <a:rPr lang="en-US" sz="1800">
                <a:latin typeface="Calibri"/>
                <a:ea typeface="Calibri"/>
                <a:cs typeface="Calibri"/>
                <a:sym typeface="Calibri"/>
              </a:rPr>
              <a:t>Poor(Income&lt;= 15000)</a:t>
            </a:r>
            <a:endParaRPr sz="1800">
              <a:latin typeface="Calibri"/>
              <a:ea typeface="Calibri"/>
              <a:cs typeface="Calibri"/>
              <a:sym typeface="Calibri"/>
            </a:endParaRPr>
          </a:p>
          <a:p>
            <a:pPr indent="0" lvl="0" marL="457200" rtl="0" algn="l">
              <a:spcBef>
                <a:spcPts val="0"/>
              </a:spcBef>
              <a:spcAft>
                <a:spcPts val="0"/>
              </a:spcAft>
              <a:buNone/>
            </a:pPr>
            <a:r>
              <a:t/>
            </a:r>
            <a:endParaRPr sz="1800">
              <a:latin typeface="Calibri"/>
              <a:ea typeface="Calibri"/>
              <a:cs typeface="Calibri"/>
              <a:sym typeface="Calibri"/>
            </a:endParaRPr>
          </a:p>
          <a:p>
            <a:pPr indent="0" lvl="0" marL="0" rtl="0" algn="l">
              <a:spcBef>
                <a:spcPts val="0"/>
              </a:spcBef>
              <a:spcAft>
                <a:spcPts val="0"/>
              </a:spcAft>
              <a:buNone/>
            </a:pPr>
            <a:r>
              <a:rPr lang="en-US" sz="1800">
                <a:latin typeface="Calibri"/>
                <a:ea typeface="Calibri"/>
                <a:cs typeface="Calibri"/>
                <a:sym typeface="Calibri"/>
              </a:rPr>
              <a:t>If we did analysis between two companies then there is almost same distribution based on Income.. </a:t>
            </a:r>
            <a:endParaRPr sz="1800">
              <a:latin typeface="Calibri"/>
              <a:ea typeface="Calibri"/>
              <a:cs typeface="Calibri"/>
              <a:sym typeface="Calibri"/>
            </a:endParaRPr>
          </a:p>
          <a:p>
            <a:pPr indent="0" lvl="0" marL="0" rtl="0" algn="l">
              <a:spcBef>
                <a:spcPts val="0"/>
              </a:spcBef>
              <a:spcAft>
                <a:spcPts val="0"/>
              </a:spcAft>
              <a:buNone/>
            </a:pPr>
            <a:r>
              <a:rPr lang="en-US" sz="1800">
                <a:latin typeface="Calibri"/>
                <a:ea typeface="Calibri"/>
                <a:cs typeface="Calibri"/>
                <a:sym typeface="Calibri"/>
              </a:rPr>
              <a:t>from this bar chart we can say Middle class customers most use cabs either Yellow or Pink..</a:t>
            </a:r>
            <a:endParaRPr sz="1800">
              <a:latin typeface="Calibri"/>
              <a:ea typeface="Calibri"/>
              <a:cs typeface="Calibri"/>
              <a:sym typeface="Calibri"/>
            </a:endParaRPr>
          </a:p>
        </p:txBody>
      </p:sp>
      <p:pic>
        <p:nvPicPr>
          <p:cNvPr id="231" name="Google Shape;231;p28"/>
          <p:cNvPicPr preferRelativeResize="0"/>
          <p:nvPr/>
        </p:nvPicPr>
        <p:blipFill>
          <a:blip r:embed="rId4">
            <a:alphaModFix/>
          </a:blip>
          <a:stretch>
            <a:fillRect/>
          </a:stretch>
        </p:blipFill>
        <p:spPr>
          <a:xfrm>
            <a:off x="1136975" y="2014000"/>
            <a:ext cx="5865098" cy="4032501"/>
          </a:xfrm>
          <a:prstGeom prst="rect">
            <a:avLst/>
          </a:prstGeom>
          <a:noFill/>
          <a:ln cap="flat" cmpd="sng" w="9525">
            <a:solidFill>
              <a:srgbClr val="202124"/>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9"/>
          <p:cNvSpPr txBox="1"/>
          <p:nvPr>
            <p:ph type="title"/>
          </p:nvPr>
        </p:nvSpPr>
        <p:spPr>
          <a:xfrm>
            <a:off x="838200" y="365125"/>
            <a:ext cx="10515600" cy="1325700"/>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solidFill>
                  <a:srgbClr val="FF6600"/>
                </a:solidFill>
              </a:rPr>
              <a:t>City wise cab Users covered by company</a:t>
            </a:r>
            <a:endParaRPr b="1">
              <a:solidFill>
                <a:srgbClr val="FF6600"/>
              </a:solidFill>
            </a:endParaRPr>
          </a:p>
        </p:txBody>
      </p:sp>
      <p:pic>
        <p:nvPicPr>
          <p:cNvPr id="237" name="Google Shape;237;p29"/>
          <p:cNvPicPr preferRelativeResize="0"/>
          <p:nvPr/>
        </p:nvPicPr>
        <p:blipFill rotWithShape="1">
          <a:blip r:embed="rId3">
            <a:alphaModFix/>
          </a:blip>
          <a:srcRect b="0" l="0" r="0" t="0"/>
          <a:stretch/>
        </p:blipFill>
        <p:spPr>
          <a:xfrm>
            <a:off x="0" y="5863771"/>
            <a:ext cx="1654627" cy="994232"/>
          </a:xfrm>
          <a:prstGeom prst="rect">
            <a:avLst/>
          </a:prstGeom>
          <a:noFill/>
          <a:ln>
            <a:noFill/>
          </a:ln>
        </p:spPr>
      </p:pic>
      <p:pic>
        <p:nvPicPr>
          <p:cNvPr id="238" name="Google Shape;238;p29"/>
          <p:cNvPicPr preferRelativeResize="0"/>
          <p:nvPr/>
        </p:nvPicPr>
        <p:blipFill>
          <a:blip r:embed="rId4">
            <a:alphaModFix/>
          </a:blip>
          <a:stretch>
            <a:fillRect/>
          </a:stretch>
        </p:blipFill>
        <p:spPr>
          <a:xfrm>
            <a:off x="1031875" y="1830075"/>
            <a:ext cx="5317824" cy="4463551"/>
          </a:xfrm>
          <a:prstGeom prst="rect">
            <a:avLst/>
          </a:prstGeom>
          <a:noFill/>
          <a:ln>
            <a:noFill/>
          </a:ln>
        </p:spPr>
      </p:pic>
      <p:sp>
        <p:nvSpPr>
          <p:cNvPr id="239" name="Google Shape;239;p29"/>
          <p:cNvSpPr txBox="1"/>
          <p:nvPr/>
        </p:nvSpPr>
        <p:spPr>
          <a:xfrm>
            <a:off x="6805575" y="2601900"/>
            <a:ext cx="43224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latin typeface="Calibri"/>
                <a:ea typeface="Calibri"/>
                <a:cs typeface="Calibri"/>
                <a:sym typeface="Calibri"/>
              </a:rPr>
              <a:t>Yellow cab’s </a:t>
            </a:r>
            <a:r>
              <a:rPr lang="en-US" sz="3000">
                <a:latin typeface="Calibri"/>
                <a:ea typeface="Calibri"/>
                <a:cs typeface="Calibri"/>
                <a:sym typeface="Calibri"/>
              </a:rPr>
              <a:t>most Users are from New York NY,Chicago IL,Washington DC,Boston MA and Los Angeles CA.</a:t>
            </a:r>
            <a:endParaRPr sz="3000">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0"/>
          <p:cNvSpPr txBox="1"/>
          <p:nvPr>
            <p:ph type="title"/>
          </p:nvPr>
        </p:nvSpPr>
        <p:spPr>
          <a:xfrm>
            <a:off x="838200" y="365125"/>
            <a:ext cx="10515600" cy="1325700"/>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solidFill>
                  <a:srgbClr val="FF6600"/>
                </a:solidFill>
              </a:rPr>
              <a:t>City wise cab Users covered by company</a:t>
            </a:r>
            <a:endParaRPr b="1">
              <a:solidFill>
                <a:srgbClr val="FF6600"/>
              </a:solidFill>
            </a:endParaRPr>
          </a:p>
        </p:txBody>
      </p:sp>
      <p:pic>
        <p:nvPicPr>
          <p:cNvPr id="245" name="Google Shape;245;p30"/>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
        <p:nvSpPr>
          <p:cNvPr id="246" name="Google Shape;246;p30"/>
          <p:cNvSpPr txBox="1"/>
          <p:nvPr/>
        </p:nvSpPr>
        <p:spPr>
          <a:xfrm>
            <a:off x="6805575" y="2969750"/>
            <a:ext cx="43224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latin typeface="Calibri"/>
                <a:ea typeface="Calibri"/>
                <a:cs typeface="Calibri"/>
                <a:sym typeface="Calibri"/>
              </a:rPr>
              <a:t>Pink</a:t>
            </a:r>
            <a:r>
              <a:rPr lang="en-US" sz="3000">
                <a:latin typeface="Calibri"/>
                <a:ea typeface="Calibri"/>
                <a:cs typeface="Calibri"/>
                <a:sym typeface="Calibri"/>
              </a:rPr>
              <a:t> cab’s most Users are from </a:t>
            </a:r>
            <a:r>
              <a:rPr lang="en-US" sz="3000">
                <a:solidFill>
                  <a:schemeClr val="dk1"/>
                </a:solidFill>
                <a:latin typeface="Calibri"/>
                <a:ea typeface="Calibri"/>
                <a:cs typeface="Calibri"/>
                <a:sym typeface="Calibri"/>
              </a:rPr>
              <a:t>Los Angeles CA,New York NY</a:t>
            </a:r>
            <a:r>
              <a:rPr lang="en-US" sz="3000">
                <a:latin typeface="Calibri"/>
                <a:ea typeface="Calibri"/>
                <a:cs typeface="Calibri"/>
                <a:sym typeface="Calibri"/>
              </a:rPr>
              <a:t>,San Diego CA and Chicago IL.</a:t>
            </a:r>
            <a:endParaRPr sz="3000">
              <a:latin typeface="Calibri"/>
              <a:ea typeface="Calibri"/>
              <a:cs typeface="Calibri"/>
              <a:sym typeface="Calibri"/>
            </a:endParaRPr>
          </a:p>
        </p:txBody>
      </p:sp>
      <p:pic>
        <p:nvPicPr>
          <p:cNvPr id="247" name="Google Shape;247;p30"/>
          <p:cNvPicPr preferRelativeResize="0"/>
          <p:nvPr/>
        </p:nvPicPr>
        <p:blipFill>
          <a:blip r:embed="rId4">
            <a:alphaModFix/>
          </a:blip>
          <a:stretch>
            <a:fillRect/>
          </a:stretch>
        </p:blipFill>
        <p:spPr>
          <a:xfrm>
            <a:off x="1320927" y="1830075"/>
            <a:ext cx="4846150" cy="445306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1"/>
          <p:cNvSpPr txBox="1"/>
          <p:nvPr>
            <p:ph type="title"/>
          </p:nvPr>
        </p:nvSpPr>
        <p:spPr>
          <a:xfrm>
            <a:off x="838200" y="365125"/>
            <a:ext cx="10515600" cy="1325700"/>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solidFill>
                  <a:srgbClr val="FF6600"/>
                </a:solidFill>
              </a:rPr>
              <a:t>Recommendation</a:t>
            </a:r>
            <a:endParaRPr b="1">
              <a:solidFill>
                <a:srgbClr val="FF6600"/>
              </a:solidFill>
            </a:endParaRPr>
          </a:p>
        </p:txBody>
      </p:sp>
      <p:pic>
        <p:nvPicPr>
          <p:cNvPr id="253" name="Google Shape;253;p31"/>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
        <p:nvSpPr>
          <p:cNvPr id="254" name="Google Shape;254;p31"/>
          <p:cNvSpPr txBox="1"/>
          <p:nvPr/>
        </p:nvSpPr>
        <p:spPr>
          <a:xfrm>
            <a:off x="6805575" y="2969750"/>
            <a:ext cx="4322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latin typeface="Calibri"/>
              <a:ea typeface="Calibri"/>
              <a:cs typeface="Calibri"/>
              <a:sym typeface="Calibri"/>
            </a:endParaRPr>
          </a:p>
        </p:txBody>
      </p:sp>
      <p:sp>
        <p:nvSpPr>
          <p:cNvPr id="255" name="Google Shape;255;p31"/>
          <p:cNvSpPr txBox="1"/>
          <p:nvPr/>
        </p:nvSpPr>
        <p:spPr>
          <a:xfrm>
            <a:off x="813300" y="1826750"/>
            <a:ext cx="10565400" cy="381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900">
                <a:latin typeface="Calibri"/>
                <a:ea typeface="Calibri"/>
                <a:cs typeface="Calibri"/>
                <a:sym typeface="Calibri"/>
              </a:rPr>
              <a:t>We evaluated both the companies on following points and </a:t>
            </a:r>
            <a:r>
              <a:rPr lang="en-US" sz="1900">
                <a:latin typeface="Calibri"/>
                <a:ea typeface="Calibri"/>
                <a:cs typeface="Calibri"/>
                <a:sym typeface="Calibri"/>
              </a:rPr>
              <a:t>found Yellow cab company is better than pink cab company:</a:t>
            </a:r>
            <a:endParaRPr sz="1900">
              <a:latin typeface="Calibri"/>
              <a:ea typeface="Calibri"/>
              <a:cs typeface="Calibri"/>
              <a:sym typeface="Calibri"/>
            </a:endParaRPr>
          </a:p>
          <a:p>
            <a:pPr indent="-349250" lvl="0" marL="457200" rtl="0" algn="l">
              <a:spcBef>
                <a:spcPts val="0"/>
              </a:spcBef>
              <a:spcAft>
                <a:spcPts val="0"/>
              </a:spcAft>
              <a:buSzPts val="1900"/>
              <a:buFont typeface="Calibri"/>
              <a:buAutoNum type="arabicPeriod"/>
            </a:pPr>
            <a:r>
              <a:rPr lang="en-US" sz="1900">
                <a:latin typeface="Calibri"/>
                <a:ea typeface="Calibri"/>
                <a:cs typeface="Calibri"/>
                <a:sym typeface="Calibri"/>
              </a:rPr>
              <a:t>Customer Reach: Yellow cab has higher customer reach in almost 25 cities while Pink has only in 4 Cities.</a:t>
            </a:r>
            <a:endParaRPr sz="1900">
              <a:latin typeface="Calibri"/>
              <a:ea typeface="Calibri"/>
              <a:cs typeface="Calibri"/>
              <a:sym typeface="Calibri"/>
            </a:endParaRPr>
          </a:p>
          <a:p>
            <a:pPr indent="-349250" lvl="0" marL="457200" rtl="0" algn="l">
              <a:spcBef>
                <a:spcPts val="0"/>
              </a:spcBef>
              <a:spcAft>
                <a:spcPts val="0"/>
              </a:spcAft>
              <a:buSzPts val="1900"/>
              <a:buFont typeface="Calibri"/>
              <a:buAutoNum type="arabicPeriod"/>
            </a:pPr>
            <a:r>
              <a:rPr lang="en-US" sz="1900">
                <a:latin typeface="Calibri"/>
                <a:ea typeface="Calibri"/>
                <a:cs typeface="Calibri"/>
                <a:sym typeface="Calibri"/>
              </a:rPr>
              <a:t>Age-wise Reach: </a:t>
            </a:r>
            <a:r>
              <a:rPr lang="en-US" sz="1900">
                <a:solidFill>
                  <a:schemeClr val="dk1"/>
                </a:solidFill>
                <a:latin typeface="Calibri"/>
                <a:ea typeface="Calibri"/>
                <a:cs typeface="Calibri"/>
                <a:sym typeface="Calibri"/>
              </a:rPr>
              <a:t>Yellow cab has customer in all age group and it’s been observed that it’s even popular in 60+ age group as equally as its in 18-25 age group.</a:t>
            </a:r>
            <a:endParaRPr sz="1900">
              <a:solidFill>
                <a:schemeClr val="dk1"/>
              </a:solidFill>
              <a:latin typeface="Calibri"/>
              <a:ea typeface="Calibri"/>
              <a:cs typeface="Calibri"/>
              <a:sym typeface="Calibri"/>
            </a:endParaRPr>
          </a:p>
          <a:p>
            <a:pPr indent="-342900" lvl="0" marL="457200" rtl="0" algn="l">
              <a:spcBef>
                <a:spcPts val="0"/>
              </a:spcBef>
              <a:spcAft>
                <a:spcPts val="0"/>
              </a:spcAft>
              <a:buSzPts val="1800"/>
              <a:buFont typeface="Calibri"/>
              <a:buAutoNum type="arabicPeriod"/>
            </a:pPr>
            <a:r>
              <a:rPr lang="en-US" sz="1800">
                <a:latin typeface="Calibri"/>
                <a:ea typeface="Calibri"/>
                <a:cs typeface="Calibri"/>
                <a:sym typeface="Calibri"/>
              </a:rPr>
              <a:t>Profit per Ride: Yellow cab has almost 3 time more profit than Pink cab per ride</a:t>
            </a:r>
            <a:endParaRPr sz="1800">
              <a:latin typeface="Calibri"/>
              <a:ea typeface="Calibri"/>
              <a:cs typeface="Calibri"/>
              <a:sym typeface="Calibri"/>
            </a:endParaRPr>
          </a:p>
          <a:p>
            <a:pPr indent="-342900" lvl="0" marL="457200" rtl="0" algn="l">
              <a:lnSpc>
                <a:spcPct val="115000"/>
              </a:lnSpc>
              <a:spcBef>
                <a:spcPts val="0"/>
              </a:spcBef>
              <a:spcAft>
                <a:spcPts val="0"/>
              </a:spcAft>
              <a:buSzPts val="1800"/>
              <a:buFont typeface="Calibri"/>
              <a:buAutoNum type="arabicPeriod"/>
            </a:pPr>
            <a:r>
              <a:rPr lang="en-US" sz="1600">
                <a:solidFill>
                  <a:schemeClr val="dk1"/>
                </a:solidFill>
              </a:rPr>
              <a:t>Income wise Reach </a:t>
            </a:r>
            <a:r>
              <a:rPr b="1" lang="en-US" sz="1600">
                <a:solidFill>
                  <a:schemeClr val="dk1"/>
                </a:solidFill>
                <a:latin typeface="Calibri"/>
                <a:ea typeface="Calibri"/>
                <a:cs typeface="Calibri"/>
                <a:sym typeface="Calibri"/>
              </a:rPr>
              <a:t>:</a:t>
            </a:r>
            <a:r>
              <a:rPr lang="en-US" sz="1800">
                <a:solidFill>
                  <a:schemeClr val="dk1"/>
                </a:solidFill>
                <a:latin typeface="Calibri"/>
                <a:ea typeface="Calibri"/>
                <a:cs typeface="Calibri"/>
                <a:sym typeface="Calibri"/>
              </a:rPr>
              <a:t>Both the cabs are very popular in high and medium income class but here also Yellow cab is performing better than Pink cab in offering their services to all the three income class group (low, medium and high)</a:t>
            </a:r>
            <a:endParaRPr sz="1800">
              <a:solidFill>
                <a:schemeClr val="dk1"/>
              </a:solidFill>
              <a:latin typeface="Calibri"/>
              <a:ea typeface="Calibri"/>
              <a:cs typeface="Calibri"/>
              <a:sym typeface="Calibri"/>
            </a:endParaRPr>
          </a:p>
          <a:p>
            <a:pPr indent="0" lvl="0" marL="457200" rtl="0" algn="l">
              <a:spcBef>
                <a:spcPts val="0"/>
              </a:spcBef>
              <a:spcAft>
                <a:spcPts val="0"/>
              </a:spcAft>
              <a:buNone/>
            </a:pPr>
            <a:r>
              <a:t/>
            </a:r>
            <a:endParaRPr sz="2100">
              <a:latin typeface="Calibri"/>
              <a:ea typeface="Calibri"/>
              <a:cs typeface="Calibri"/>
              <a:sym typeface="Calibri"/>
            </a:endParaRPr>
          </a:p>
          <a:p>
            <a:pPr indent="0" lvl="0" marL="0" rtl="0" algn="l">
              <a:spcBef>
                <a:spcPts val="0"/>
              </a:spcBef>
              <a:spcAft>
                <a:spcPts val="0"/>
              </a:spcAft>
              <a:buNone/>
            </a:pPr>
            <a:r>
              <a:rPr lang="en-US" sz="2100">
                <a:latin typeface="Calibri"/>
                <a:ea typeface="Calibri"/>
                <a:cs typeface="Calibri"/>
                <a:sym typeface="Calibri"/>
              </a:rPr>
              <a:t>From, all the points we can recommend Yellow cab is far better then Pink cab for investment..</a:t>
            </a:r>
            <a:endParaRPr sz="2100">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4"/>
          <p:cNvSpPr txBox="1"/>
          <p:nvPr>
            <p:ph type="ctrTitle"/>
          </p:nvPr>
        </p:nvSpPr>
        <p:spPr>
          <a:xfrm>
            <a:off x="-1" y="0"/>
            <a:ext cx="5733142" cy="6858002"/>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br>
              <a:rPr lang="en-US"/>
            </a:br>
            <a:br>
              <a:rPr lang="en-US"/>
            </a:br>
            <a:br>
              <a:rPr lang="en-US"/>
            </a:br>
            <a:r>
              <a:rPr b="1" lang="en-US">
                <a:solidFill>
                  <a:srgbClr val="FF6600"/>
                </a:solidFill>
              </a:rPr>
              <a:t>Agenda</a:t>
            </a:r>
            <a:endParaRPr/>
          </a:p>
        </p:txBody>
      </p:sp>
      <p:sp>
        <p:nvSpPr>
          <p:cNvPr id="91" name="Google Shape;91;p14"/>
          <p:cNvSpPr txBox="1"/>
          <p:nvPr>
            <p:ph idx="1" type="subTitle"/>
          </p:nvPr>
        </p:nvSpPr>
        <p:spPr>
          <a:xfrm>
            <a:off x="5733142" y="0"/>
            <a:ext cx="6458857" cy="6858004"/>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1000"/>
              </a:spcBef>
              <a:spcAft>
                <a:spcPts val="0"/>
              </a:spcAft>
              <a:buClr>
                <a:srgbClr val="FF6600"/>
              </a:buClr>
              <a:buSzPts val="2400"/>
              <a:buNone/>
            </a:pPr>
            <a:r>
              <a:t/>
            </a:r>
            <a:endParaRPr>
              <a:solidFill>
                <a:srgbClr val="FF6600"/>
              </a:solidFill>
            </a:endParaRPr>
          </a:p>
          <a:p>
            <a:pPr indent="0" lvl="0" marL="0" rtl="0" algn="just">
              <a:lnSpc>
                <a:spcPct val="90000"/>
              </a:lnSpc>
              <a:spcBef>
                <a:spcPts val="1000"/>
              </a:spcBef>
              <a:spcAft>
                <a:spcPts val="0"/>
              </a:spcAft>
              <a:buClr>
                <a:srgbClr val="FF6600"/>
              </a:buClr>
              <a:buSzPts val="2400"/>
              <a:buNone/>
            </a:pPr>
            <a:r>
              <a:rPr b="1" lang="en-US" sz="1800" u="sng">
                <a:solidFill>
                  <a:srgbClr val="2D3B45"/>
                </a:solidFill>
                <a:highlight>
                  <a:srgbClr val="FFFFFF"/>
                </a:highlight>
                <a:latin typeface="Arial"/>
                <a:ea typeface="Arial"/>
                <a:cs typeface="Arial"/>
                <a:sym typeface="Arial"/>
              </a:rPr>
              <a:t>Agenda</a:t>
            </a:r>
            <a:r>
              <a:rPr b="1" lang="en-US" sz="1800">
                <a:solidFill>
                  <a:srgbClr val="2D3B45"/>
                </a:solidFill>
                <a:highlight>
                  <a:srgbClr val="FFFFFF"/>
                </a:highlight>
                <a:latin typeface="Arial"/>
                <a:ea typeface="Arial"/>
                <a:cs typeface="Arial"/>
                <a:sym typeface="Arial"/>
              </a:rPr>
              <a:t>:</a:t>
            </a:r>
            <a:r>
              <a:rPr b="1" lang="en-US" sz="1400">
                <a:solidFill>
                  <a:srgbClr val="2D3B45"/>
                </a:solidFill>
                <a:highlight>
                  <a:srgbClr val="FFFFFF"/>
                </a:highlight>
                <a:latin typeface="Arial"/>
                <a:ea typeface="Arial"/>
                <a:cs typeface="Arial"/>
                <a:sym typeface="Arial"/>
              </a:rPr>
              <a:t> XYZ is a private firm in US. Due to remarkable growth in the Cab Industry in last few years and multiple key players in the market, it is planning for an investment in Cab industry and as per their Go-to-Market(G2M) strategy they want to understand the market before taking final decision.</a:t>
            </a:r>
            <a:endParaRPr b="1" sz="14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Clr>
                <a:srgbClr val="FF6600"/>
              </a:buClr>
              <a:buSzPts val="2400"/>
              <a:buNone/>
            </a:pPr>
            <a:r>
              <a:t/>
            </a:r>
            <a:endParaRPr b="1" sz="14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Clr>
                <a:srgbClr val="FF6600"/>
              </a:buClr>
              <a:buSzPts val="2400"/>
              <a:buNone/>
            </a:pPr>
            <a:r>
              <a:rPr b="1" lang="en-US" sz="1800" u="sng">
                <a:solidFill>
                  <a:srgbClr val="2D3B45"/>
                </a:solidFill>
                <a:highlight>
                  <a:srgbClr val="FFFFFF"/>
                </a:highlight>
                <a:latin typeface="Arial"/>
                <a:ea typeface="Arial"/>
                <a:cs typeface="Arial"/>
                <a:sym typeface="Arial"/>
              </a:rPr>
              <a:t>Objective</a:t>
            </a:r>
            <a:r>
              <a:rPr b="1" lang="en-US" sz="1800">
                <a:solidFill>
                  <a:srgbClr val="2D3B45"/>
                </a:solidFill>
                <a:highlight>
                  <a:srgbClr val="FFFFFF"/>
                </a:highlight>
                <a:latin typeface="Arial"/>
                <a:ea typeface="Arial"/>
                <a:cs typeface="Arial"/>
                <a:sym typeface="Arial"/>
              </a:rPr>
              <a:t>:  </a:t>
            </a:r>
            <a:r>
              <a:rPr b="1" lang="en-US" sz="1400">
                <a:solidFill>
                  <a:srgbClr val="2D3B45"/>
                </a:solidFill>
                <a:highlight>
                  <a:srgbClr val="FFFFFF"/>
                </a:highlight>
                <a:latin typeface="Arial"/>
                <a:ea typeface="Arial"/>
                <a:cs typeface="Arial"/>
                <a:sym typeface="Arial"/>
              </a:rPr>
              <a:t>Provide Data Analysis so,Firm XYZ can easily understand which company is better for Investment</a:t>
            </a:r>
            <a:endParaRPr b="1" sz="14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Clr>
                <a:srgbClr val="FF6600"/>
              </a:buClr>
              <a:buSzPts val="2400"/>
              <a:buNone/>
            </a:pPr>
            <a:r>
              <a:t/>
            </a:r>
            <a:endParaRPr b="1" sz="14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Clr>
                <a:srgbClr val="FF6600"/>
              </a:buClr>
              <a:buSzPts val="2400"/>
              <a:buNone/>
            </a:pPr>
            <a:r>
              <a:rPr b="1" lang="en-US" sz="1800">
                <a:solidFill>
                  <a:srgbClr val="2D3B45"/>
                </a:solidFill>
                <a:highlight>
                  <a:srgbClr val="FFFFFF"/>
                </a:highlight>
                <a:latin typeface="Arial"/>
                <a:ea typeface="Arial"/>
                <a:cs typeface="Arial"/>
                <a:sym typeface="Arial"/>
              </a:rPr>
              <a:t>Analysis:</a:t>
            </a:r>
            <a:endParaRPr b="1" sz="1800">
              <a:solidFill>
                <a:srgbClr val="2D3B45"/>
              </a:solidFill>
              <a:highlight>
                <a:srgbClr val="FFFFFF"/>
              </a:highlight>
              <a:latin typeface="Arial"/>
              <a:ea typeface="Arial"/>
              <a:cs typeface="Arial"/>
              <a:sym typeface="Arial"/>
            </a:endParaRPr>
          </a:p>
          <a:p>
            <a:pPr indent="-342900" lvl="0" marL="457200" rtl="0" algn="just">
              <a:lnSpc>
                <a:spcPct val="90000"/>
              </a:lnSpc>
              <a:spcBef>
                <a:spcPts val="1000"/>
              </a:spcBef>
              <a:spcAft>
                <a:spcPts val="0"/>
              </a:spcAft>
              <a:buClr>
                <a:srgbClr val="2D3B45"/>
              </a:buClr>
              <a:buSzPts val="1800"/>
              <a:buFont typeface="Arial"/>
              <a:buAutoNum type="arabicPeriod"/>
            </a:pPr>
            <a:r>
              <a:rPr b="1" lang="en-US" sz="1800">
                <a:solidFill>
                  <a:srgbClr val="2D3B45"/>
                </a:solidFill>
                <a:highlight>
                  <a:srgbClr val="FFFFFF"/>
                </a:highlight>
                <a:latin typeface="Arial"/>
                <a:ea typeface="Arial"/>
                <a:cs typeface="Arial"/>
                <a:sym typeface="Arial"/>
              </a:rPr>
              <a:t>Data Understanding/Merging</a:t>
            </a:r>
            <a:endParaRPr b="1" sz="1800">
              <a:solidFill>
                <a:srgbClr val="2D3B45"/>
              </a:solidFill>
              <a:highlight>
                <a:srgbClr val="FFFFFF"/>
              </a:highlight>
              <a:latin typeface="Arial"/>
              <a:ea typeface="Arial"/>
              <a:cs typeface="Arial"/>
              <a:sym typeface="Arial"/>
            </a:endParaRPr>
          </a:p>
          <a:p>
            <a:pPr indent="-342900" lvl="0" marL="457200" rtl="0" algn="just">
              <a:lnSpc>
                <a:spcPct val="90000"/>
              </a:lnSpc>
              <a:spcBef>
                <a:spcPts val="0"/>
              </a:spcBef>
              <a:spcAft>
                <a:spcPts val="0"/>
              </a:spcAft>
              <a:buClr>
                <a:srgbClr val="2D3B45"/>
              </a:buClr>
              <a:buSzPts val="1800"/>
              <a:buFont typeface="Arial"/>
              <a:buAutoNum type="arabicPeriod"/>
            </a:pPr>
            <a:r>
              <a:rPr b="1" lang="en-US" sz="1800">
                <a:solidFill>
                  <a:srgbClr val="2D3B45"/>
                </a:solidFill>
                <a:highlight>
                  <a:srgbClr val="FFFFFF"/>
                </a:highlight>
                <a:latin typeface="Arial"/>
                <a:ea typeface="Arial"/>
                <a:cs typeface="Arial"/>
                <a:sym typeface="Arial"/>
              </a:rPr>
              <a:t>Stat info Through Hist. Plot</a:t>
            </a:r>
            <a:endParaRPr b="1" sz="1800">
              <a:solidFill>
                <a:srgbClr val="2D3B45"/>
              </a:solidFill>
              <a:highlight>
                <a:srgbClr val="FFFFFF"/>
              </a:highlight>
              <a:latin typeface="Arial"/>
              <a:ea typeface="Arial"/>
              <a:cs typeface="Arial"/>
              <a:sym typeface="Arial"/>
            </a:endParaRPr>
          </a:p>
          <a:p>
            <a:pPr indent="-342900" lvl="0" marL="457200" rtl="0" algn="just">
              <a:lnSpc>
                <a:spcPct val="90000"/>
              </a:lnSpc>
              <a:spcBef>
                <a:spcPts val="0"/>
              </a:spcBef>
              <a:spcAft>
                <a:spcPts val="0"/>
              </a:spcAft>
              <a:buClr>
                <a:srgbClr val="2D3B45"/>
              </a:buClr>
              <a:buSzPts val="1800"/>
              <a:buFont typeface="Arial"/>
              <a:buAutoNum type="arabicPeriod"/>
            </a:pPr>
            <a:r>
              <a:rPr b="1" lang="en-US" sz="1800">
                <a:solidFill>
                  <a:srgbClr val="2D3B45"/>
                </a:solidFill>
                <a:highlight>
                  <a:srgbClr val="FFFFFF"/>
                </a:highlight>
                <a:latin typeface="Arial"/>
                <a:ea typeface="Arial"/>
                <a:cs typeface="Arial"/>
                <a:sym typeface="Arial"/>
              </a:rPr>
              <a:t>Find Relation through Box plot</a:t>
            </a:r>
            <a:endParaRPr b="1" sz="1800">
              <a:solidFill>
                <a:srgbClr val="2D3B45"/>
              </a:solidFill>
              <a:highlight>
                <a:srgbClr val="FFFFFF"/>
              </a:highlight>
              <a:latin typeface="Arial"/>
              <a:ea typeface="Arial"/>
              <a:cs typeface="Arial"/>
              <a:sym typeface="Arial"/>
            </a:endParaRPr>
          </a:p>
          <a:p>
            <a:pPr indent="-342900" lvl="0" marL="457200" rtl="0" algn="just">
              <a:lnSpc>
                <a:spcPct val="90000"/>
              </a:lnSpc>
              <a:spcBef>
                <a:spcPts val="0"/>
              </a:spcBef>
              <a:spcAft>
                <a:spcPts val="0"/>
              </a:spcAft>
              <a:buClr>
                <a:srgbClr val="2D3B45"/>
              </a:buClr>
              <a:buSzPts val="1800"/>
              <a:buFont typeface="Arial"/>
              <a:buAutoNum type="arabicPeriod"/>
            </a:pPr>
            <a:r>
              <a:rPr b="1" lang="en-US" sz="1800">
                <a:solidFill>
                  <a:srgbClr val="2D3B45"/>
                </a:solidFill>
                <a:highlight>
                  <a:srgbClr val="FFFFFF"/>
                </a:highlight>
                <a:latin typeface="Arial"/>
                <a:ea typeface="Arial"/>
                <a:cs typeface="Arial"/>
                <a:sym typeface="Arial"/>
              </a:rPr>
              <a:t>Profit Analysis</a:t>
            </a:r>
            <a:endParaRPr b="1" sz="18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t/>
            </a:r>
            <a:endParaRPr b="1" sz="1800">
              <a:solidFill>
                <a:srgbClr val="2D3B45"/>
              </a:solidFill>
              <a:highlight>
                <a:srgbClr val="FFFFFF"/>
              </a:highlight>
              <a:latin typeface="Arial"/>
              <a:ea typeface="Arial"/>
              <a:cs typeface="Arial"/>
              <a:sym typeface="Arial"/>
            </a:endParaRPr>
          </a:p>
        </p:txBody>
      </p:sp>
      <p:pic>
        <p:nvPicPr>
          <p:cNvPr id="92" name="Google Shape;92;p14"/>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p32"/>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
        <p:nvSpPr>
          <p:cNvPr id="261" name="Google Shape;261;p32"/>
          <p:cNvSpPr txBox="1"/>
          <p:nvPr>
            <p:ph idx="1" type="body"/>
          </p:nvPr>
        </p:nvSpPr>
        <p:spPr>
          <a:xfrm>
            <a:off x="838200" y="197650"/>
            <a:ext cx="5181600" cy="5979300"/>
          </a:xfrm>
          <a:prstGeom prst="rect">
            <a:avLst/>
          </a:prstGeom>
          <a:solidFill>
            <a:srgbClr val="2D3B45"/>
          </a:solidFill>
        </p:spPr>
        <p:txBody>
          <a:bodyPr anchorCtr="0" anchor="t" bIns="45700" lIns="91425" spcFirstLastPara="1" rIns="91425" wrap="square" tIns="45700">
            <a:normAutofit/>
          </a:bodyPr>
          <a:lstStyle/>
          <a:p>
            <a:pPr indent="0" lvl="0" marL="0" rtl="0" algn="l">
              <a:spcBef>
                <a:spcPts val="1000"/>
              </a:spcBef>
              <a:spcAft>
                <a:spcPts val="0"/>
              </a:spcAft>
              <a:buNone/>
            </a:pPr>
            <a:r>
              <a:t/>
            </a:r>
            <a:endParaRPr sz="7500">
              <a:solidFill>
                <a:srgbClr val="FF6600"/>
              </a:solidFill>
            </a:endParaRPr>
          </a:p>
          <a:p>
            <a:pPr indent="0" lvl="0" marL="0" rtl="0" algn="l">
              <a:spcBef>
                <a:spcPts val="1000"/>
              </a:spcBef>
              <a:spcAft>
                <a:spcPts val="0"/>
              </a:spcAft>
              <a:buNone/>
            </a:pPr>
            <a:r>
              <a:rPr lang="en-US" sz="7500">
                <a:solidFill>
                  <a:srgbClr val="FF6600"/>
                </a:solidFill>
              </a:rPr>
              <a:t> </a:t>
            </a:r>
            <a:endParaRPr sz="7500">
              <a:solidFill>
                <a:srgbClr val="FF6600"/>
              </a:solidFill>
            </a:endParaRPr>
          </a:p>
          <a:p>
            <a:pPr indent="0" lvl="0" marL="0" rtl="0" algn="l">
              <a:spcBef>
                <a:spcPts val="1000"/>
              </a:spcBef>
              <a:spcAft>
                <a:spcPts val="0"/>
              </a:spcAft>
              <a:buNone/>
            </a:pPr>
            <a:r>
              <a:rPr lang="en-US" sz="7500">
                <a:solidFill>
                  <a:srgbClr val="FF6600"/>
                </a:solidFill>
              </a:rPr>
              <a:t>  </a:t>
            </a:r>
            <a:r>
              <a:rPr lang="en-US" sz="7500">
                <a:solidFill>
                  <a:srgbClr val="FF6600"/>
                </a:solidFill>
              </a:rPr>
              <a:t>Thank You</a:t>
            </a:r>
            <a:endParaRPr sz="7500">
              <a:solidFill>
                <a:srgbClr val="FF66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type="ctrTitle"/>
          </p:nvPr>
        </p:nvSpPr>
        <p:spPr>
          <a:xfrm>
            <a:off x="-1" y="0"/>
            <a:ext cx="5733000" cy="6858000"/>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spcBef>
                <a:spcPts val="0"/>
              </a:spcBef>
              <a:spcAft>
                <a:spcPts val="0"/>
              </a:spcAft>
              <a:buClr>
                <a:schemeClr val="dk1"/>
              </a:buClr>
              <a:buSzPts val="6000"/>
              <a:buFont typeface="Calibri"/>
              <a:buNone/>
            </a:pPr>
            <a:r>
              <a:t/>
            </a:r>
            <a:endParaRPr b="1">
              <a:solidFill>
                <a:srgbClr val="FF6600"/>
              </a:solidFill>
            </a:endParaRPr>
          </a:p>
          <a:p>
            <a:pPr indent="0" lvl="0" marL="0" rtl="0" algn="ctr">
              <a:spcBef>
                <a:spcPts val="0"/>
              </a:spcBef>
              <a:spcAft>
                <a:spcPts val="0"/>
              </a:spcAft>
              <a:buClr>
                <a:schemeClr val="dk1"/>
              </a:buClr>
              <a:buSzPts val="6000"/>
              <a:buFont typeface="Calibri"/>
              <a:buNone/>
            </a:pPr>
            <a:r>
              <a:t/>
            </a:r>
            <a:endParaRPr b="1">
              <a:solidFill>
                <a:srgbClr val="FF6600"/>
              </a:solidFill>
            </a:endParaRPr>
          </a:p>
          <a:p>
            <a:pPr indent="0" lvl="0" marL="0" rtl="0" algn="ctr">
              <a:spcBef>
                <a:spcPts val="0"/>
              </a:spcBef>
              <a:spcAft>
                <a:spcPts val="0"/>
              </a:spcAft>
              <a:buClr>
                <a:schemeClr val="dk1"/>
              </a:buClr>
              <a:buSzPts val="6000"/>
              <a:buFont typeface="Calibri"/>
              <a:buNone/>
            </a:pPr>
            <a:r>
              <a:t/>
            </a:r>
            <a:endParaRPr b="1">
              <a:solidFill>
                <a:srgbClr val="FF6600"/>
              </a:solidFill>
            </a:endParaRPr>
          </a:p>
          <a:p>
            <a:pPr indent="0" lvl="0" marL="0" rtl="0" algn="l">
              <a:spcBef>
                <a:spcPts val="0"/>
              </a:spcBef>
              <a:spcAft>
                <a:spcPts val="0"/>
              </a:spcAft>
              <a:buClr>
                <a:schemeClr val="dk1"/>
              </a:buClr>
              <a:buSzPts val="6000"/>
              <a:buFont typeface="Calibri"/>
              <a:buNone/>
            </a:pPr>
            <a:r>
              <a:rPr b="1" lang="en-US">
                <a:solidFill>
                  <a:srgbClr val="FF6600"/>
                </a:solidFill>
              </a:rPr>
              <a:t>   Data Merging</a:t>
            </a:r>
            <a:endParaRPr/>
          </a:p>
        </p:txBody>
      </p:sp>
      <p:sp>
        <p:nvSpPr>
          <p:cNvPr id="98" name="Google Shape;98;p15"/>
          <p:cNvSpPr txBox="1"/>
          <p:nvPr>
            <p:ph idx="1" type="subTitle"/>
          </p:nvPr>
        </p:nvSpPr>
        <p:spPr>
          <a:xfrm>
            <a:off x="5732993" y="-43275"/>
            <a:ext cx="6459000" cy="6858000"/>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1000"/>
              </a:spcBef>
              <a:spcAft>
                <a:spcPts val="0"/>
              </a:spcAft>
              <a:buNone/>
            </a:pPr>
            <a:r>
              <a:rPr b="1" lang="en-US" sz="1800">
                <a:solidFill>
                  <a:srgbClr val="FF6600"/>
                </a:solidFill>
                <a:highlight>
                  <a:srgbClr val="FFFFFF"/>
                </a:highlight>
                <a:latin typeface="Arial"/>
                <a:ea typeface="Arial"/>
                <a:cs typeface="Arial"/>
                <a:sym typeface="Arial"/>
              </a:rPr>
              <a:t>There are 4 types of Data:</a:t>
            </a:r>
            <a:endParaRPr b="1" sz="1800">
              <a:solidFill>
                <a:srgbClr val="FF6600"/>
              </a:solidFill>
              <a:highlight>
                <a:srgbClr val="FFFFFF"/>
              </a:highlight>
              <a:latin typeface="Arial"/>
              <a:ea typeface="Arial"/>
              <a:cs typeface="Arial"/>
              <a:sym typeface="Arial"/>
            </a:endParaRPr>
          </a:p>
          <a:p>
            <a:pPr indent="-330200" lvl="0" marL="457200" rtl="0" algn="just">
              <a:lnSpc>
                <a:spcPct val="90000"/>
              </a:lnSpc>
              <a:spcBef>
                <a:spcPts val="1000"/>
              </a:spcBef>
              <a:spcAft>
                <a:spcPts val="0"/>
              </a:spcAft>
              <a:buClr>
                <a:srgbClr val="2D3B45"/>
              </a:buClr>
              <a:buSzPts val="1600"/>
              <a:buFont typeface="Arial"/>
              <a:buAutoNum type="arabicPeriod"/>
            </a:pPr>
            <a:r>
              <a:rPr b="1" lang="en-US" sz="1600">
                <a:solidFill>
                  <a:srgbClr val="2D3B45"/>
                </a:solidFill>
                <a:highlight>
                  <a:srgbClr val="FFFFFF"/>
                </a:highlight>
                <a:latin typeface="Arial"/>
                <a:ea typeface="Arial"/>
                <a:cs typeface="Arial"/>
                <a:sym typeface="Arial"/>
              </a:rPr>
              <a:t>Cab_Data.csv – </a:t>
            </a:r>
            <a:r>
              <a:rPr lang="en-US" sz="1600">
                <a:solidFill>
                  <a:srgbClr val="2D3B45"/>
                </a:solidFill>
                <a:highlight>
                  <a:srgbClr val="FFFFFF"/>
                </a:highlight>
                <a:latin typeface="Arial"/>
                <a:ea typeface="Arial"/>
                <a:cs typeface="Arial"/>
                <a:sym typeface="Arial"/>
              </a:rPr>
              <a:t>this file includes details of transaction for 2 cab companies</a:t>
            </a:r>
            <a:endParaRPr sz="1600">
              <a:solidFill>
                <a:srgbClr val="2D3B45"/>
              </a:solidFill>
              <a:highlight>
                <a:srgbClr val="FFFFFF"/>
              </a:highlight>
              <a:latin typeface="Arial"/>
              <a:ea typeface="Arial"/>
              <a:cs typeface="Arial"/>
              <a:sym typeface="Arial"/>
            </a:endParaRPr>
          </a:p>
          <a:p>
            <a:pPr indent="-330200" lvl="0" marL="457200" rtl="0" algn="just">
              <a:lnSpc>
                <a:spcPct val="90000"/>
              </a:lnSpc>
              <a:spcBef>
                <a:spcPts val="0"/>
              </a:spcBef>
              <a:spcAft>
                <a:spcPts val="0"/>
              </a:spcAft>
              <a:buClr>
                <a:srgbClr val="2D3B45"/>
              </a:buClr>
              <a:buSzPts val="1600"/>
              <a:buFont typeface="Arial"/>
              <a:buAutoNum type="arabicPeriod"/>
            </a:pPr>
            <a:r>
              <a:rPr b="1" lang="en-US" sz="1600">
                <a:solidFill>
                  <a:srgbClr val="2D3B45"/>
                </a:solidFill>
                <a:highlight>
                  <a:srgbClr val="FFFFFF"/>
                </a:highlight>
                <a:latin typeface="Arial"/>
                <a:ea typeface="Arial"/>
                <a:cs typeface="Arial"/>
                <a:sym typeface="Arial"/>
              </a:rPr>
              <a:t>Customer_ID.csv</a:t>
            </a:r>
            <a:r>
              <a:rPr lang="en-US" sz="1600">
                <a:solidFill>
                  <a:srgbClr val="2D3B45"/>
                </a:solidFill>
                <a:highlight>
                  <a:srgbClr val="FFFFFF"/>
                </a:highlight>
                <a:latin typeface="Arial"/>
                <a:ea typeface="Arial"/>
                <a:cs typeface="Arial"/>
                <a:sym typeface="Arial"/>
              </a:rPr>
              <a:t> – this is a mapping table that contains a unique identifier which links the customer’s demographic details</a:t>
            </a:r>
            <a:endParaRPr sz="1600">
              <a:solidFill>
                <a:srgbClr val="2D3B45"/>
              </a:solidFill>
              <a:highlight>
                <a:srgbClr val="FFFFFF"/>
              </a:highlight>
              <a:latin typeface="Arial"/>
              <a:ea typeface="Arial"/>
              <a:cs typeface="Arial"/>
              <a:sym typeface="Arial"/>
            </a:endParaRPr>
          </a:p>
          <a:p>
            <a:pPr indent="-330200" lvl="0" marL="457200" rtl="0" algn="just">
              <a:lnSpc>
                <a:spcPct val="90000"/>
              </a:lnSpc>
              <a:spcBef>
                <a:spcPts val="0"/>
              </a:spcBef>
              <a:spcAft>
                <a:spcPts val="0"/>
              </a:spcAft>
              <a:buClr>
                <a:srgbClr val="2D3B45"/>
              </a:buClr>
              <a:buSzPts val="1600"/>
              <a:buFont typeface="Arial"/>
              <a:buAutoNum type="arabicPeriod"/>
            </a:pPr>
            <a:r>
              <a:rPr b="1" lang="en-US" sz="1600">
                <a:solidFill>
                  <a:srgbClr val="2D3B45"/>
                </a:solidFill>
                <a:highlight>
                  <a:srgbClr val="FFFFFF"/>
                </a:highlight>
                <a:latin typeface="Arial"/>
                <a:ea typeface="Arial"/>
                <a:cs typeface="Arial"/>
                <a:sym typeface="Arial"/>
              </a:rPr>
              <a:t>Transaction_ID.csv – </a:t>
            </a:r>
            <a:r>
              <a:rPr lang="en-US" sz="1600">
                <a:solidFill>
                  <a:srgbClr val="2D3B45"/>
                </a:solidFill>
                <a:highlight>
                  <a:srgbClr val="FFFFFF"/>
                </a:highlight>
                <a:latin typeface="Arial"/>
                <a:ea typeface="Arial"/>
                <a:cs typeface="Arial"/>
                <a:sym typeface="Arial"/>
              </a:rPr>
              <a:t>this is a mapping table that contains transaction to customer mapping and payment mode</a:t>
            </a:r>
            <a:endParaRPr sz="1600">
              <a:solidFill>
                <a:srgbClr val="2D3B45"/>
              </a:solidFill>
              <a:highlight>
                <a:srgbClr val="FFFFFF"/>
              </a:highlight>
              <a:latin typeface="Arial"/>
              <a:ea typeface="Arial"/>
              <a:cs typeface="Arial"/>
              <a:sym typeface="Arial"/>
            </a:endParaRPr>
          </a:p>
          <a:p>
            <a:pPr indent="-330200" lvl="0" marL="457200" rtl="0" algn="just">
              <a:lnSpc>
                <a:spcPct val="90000"/>
              </a:lnSpc>
              <a:spcBef>
                <a:spcPts val="0"/>
              </a:spcBef>
              <a:spcAft>
                <a:spcPts val="0"/>
              </a:spcAft>
              <a:buClr>
                <a:srgbClr val="2D3B45"/>
              </a:buClr>
              <a:buSzPts val="1600"/>
              <a:buFont typeface="Arial"/>
              <a:buAutoNum type="arabicPeriod"/>
            </a:pPr>
            <a:r>
              <a:rPr b="1" lang="en-US" sz="1600">
                <a:solidFill>
                  <a:srgbClr val="2D3B45"/>
                </a:solidFill>
                <a:highlight>
                  <a:srgbClr val="FFFFFF"/>
                </a:highlight>
                <a:latin typeface="Arial"/>
                <a:ea typeface="Arial"/>
                <a:cs typeface="Arial"/>
                <a:sym typeface="Arial"/>
              </a:rPr>
              <a:t>City.csv – </a:t>
            </a:r>
            <a:r>
              <a:rPr lang="en-US" sz="1600">
                <a:solidFill>
                  <a:srgbClr val="2D3B45"/>
                </a:solidFill>
                <a:highlight>
                  <a:srgbClr val="FFFFFF"/>
                </a:highlight>
                <a:latin typeface="Arial"/>
                <a:ea typeface="Arial"/>
                <a:cs typeface="Arial"/>
                <a:sym typeface="Arial"/>
              </a:rPr>
              <a:t>this file contains list of US cities, their population and number of cab users</a:t>
            </a:r>
            <a:endParaRPr sz="1600">
              <a:solidFill>
                <a:srgbClr val="2D3B45"/>
              </a:solidFill>
              <a:highlight>
                <a:srgbClr val="FFFFFF"/>
              </a:highlight>
              <a:latin typeface="Arial"/>
              <a:ea typeface="Arial"/>
              <a:cs typeface="Arial"/>
              <a:sym typeface="Arial"/>
            </a:endParaRPr>
          </a:p>
          <a:p>
            <a:pPr indent="0" lvl="0" marL="457200" rtl="0" algn="just">
              <a:lnSpc>
                <a:spcPct val="90000"/>
              </a:lnSpc>
              <a:spcBef>
                <a:spcPts val="1000"/>
              </a:spcBef>
              <a:spcAft>
                <a:spcPts val="0"/>
              </a:spcAft>
              <a:buNone/>
            </a:pPr>
            <a:r>
              <a:t/>
            </a:r>
            <a:endParaRPr sz="16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rPr lang="en-US" sz="1600">
                <a:solidFill>
                  <a:srgbClr val="2D3B45"/>
                </a:solidFill>
                <a:highlight>
                  <a:srgbClr val="FFFFFF"/>
                </a:highlight>
                <a:latin typeface="Arial"/>
                <a:ea typeface="Arial"/>
                <a:cs typeface="Arial"/>
                <a:sym typeface="Arial"/>
              </a:rPr>
              <a:t>For, Data Analysis we need to do Data Merging-combine all data.So,we can easily </a:t>
            </a:r>
            <a:r>
              <a:rPr lang="en-US" sz="1600">
                <a:solidFill>
                  <a:srgbClr val="2D3B45"/>
                </a:solidFill>
                <a:highlight>
                  <a:srgbClr val="FFFFFF"/>
                </a:highlight>
                <a:latin typeface="Arial"/>
                <a:ea typeface="Arial"/>
                <a:cs typeface="Arial"/>
                <a:sym typeface="Arial"/>
              </a:rPr>
              <a:t>Analyze</a:t>
            </a:r>
            <a:r>
              <a:rPr lang="en-US" sz="1600">
                <a:solidFill>
                  <a:srgbClr val="2D3B45"/>
                </a:solidFill>
                <a:highlight>
                  <a:srgbClr val="FFFFFF"/>
                </a:highlight>
                <a:latin typeface="Arial"/>
                <a:ea typeface="Arial"/>
                <a:cs typeface="Arial"/>
                <a:sym typeface="Arial"/>
              </a:rPr>
              <a:t> data and understand it.</a:t>
            </a:r>
            <a:endParaRPr sz="16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t/>
            </a:r>
            <a:endParaRPr sz="16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rPr b="1" lang="en-US" sz="1600" u="sng">
                <a:solidFill>
                  <a:srgbClr val="FF6600"/>
                </a:solidFill>
                <a:highlight>
                  <a:srgbClr val="FFFFFF"/>
                </a:highlight>
                <a:latin typeface="Arial"/>
                <a:ea typeface="Arial"/>
                <a:cs typeface="Arial"/>
                <a:sym typeface="Arial"/>
              </a:rPr>
              <a:t>After Merging:</a:t>
            </a:r>
            <a:r>
              <a:rPr b="1" lang="en-US" sz="1600" u="sng">
                <a:solidFill>
                  <a:srgbClr val="2D3B45"/>
                </a:solidFill>
                <a:highlight>
                  <a:srgbClr val="FFFFFF"/>
                </a:highlight>
                <a:latin typeface="Arial"/>
                <a:ea typeface="Arial"/>
                <a:cs typeface="Arial"/>
                <a:sym typeface="Arial"/>
              </a:rPr>
              <a:t> </a:t>
            </a:r>
            <a:endParaRPr b="1" sz="1600" u="sng">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rPr lang="en-US" sz="1600">
                <a:solidFill>
                  <a:srgbClr val="2D3B45"/>
                </a:solidFill>
                <a:highlight>
                  <a:srgbClr val="FFFFFF"/>
                </a:highlight>
                <a:latin typeface="Arial"/>
                <a:ea typeface="Arial"/>
                <a:cs typeface="Arial"/>
                <a:sym typeface="Arial"/>
              </a:rPr>
              <a:t>New Dataframe : Data</a:t>
            </a:r>
            <a:endParaRPr sz="16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rPr lang="en-US" sz="1600">
                <a:solidFill>
                  <a:srgbClr val="2D3B45"/>
                </a:solidFill>
                <a:highlight>
                  <a:srgbClr val="FFFFFF"/>
                </a:highlight>
                <a:latin typeface="Arial"/>
                <a:ea typeface="Arial"/>
                <a:cs typeface="Arial"/>
                <a:sym typeface="Arial"/>
              </a:rPr>
              <a:t>Total Data:359392</a:t>
            </a:r>
            <a:endParaRPr sz="16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rPr lang="en-US" sz="1600">
                <a:solidFill>
                  <a:srgbClr val="2D3B45"/>
                </a:solidFill>
                <a:highlight>
                  <a:srgbClr val="FFFFFF"/>
                </a:highlight>
                <a:latin typeface="Arial"/>
                <a:ea typeface="Arial"/>
                <a:cs typeface="Arial"/>
                <a:sym typeface="Arial"/>
              </a:rPr>
              <a:t>Features:13(With Profit Column)</a:t>
            </a:r>
            <a:endParaRPr sz="16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rPr lang="en-US" sz="1800"/>
              <a:t>Timeframe of the data: </a:t>
            </a:r>
            <a:r>
              <a:rPr lang="en-US" sz="1800">
                <a:solidFill>
                  <a:srgbClr val="2D3B45"/>
                </a:solidFill>
                <a:highlight>
                  <a:srgbClr val="FFFFFF"/>
                </a:highlight>
                <a:latin typeface="Arial"/>
                <a:ea typeface="Arial"/>
                <a:cs typeface="Arial"/>
                <a:sym typeface="Arial"/>
              </a:rPr>
              <a:t>31/01/2016</a:t>
            </a:r>
            <a:r>
              <a:rPr b="1" lang="en-US" sz="1800">
                <a:solidFill>
                  <a:srgbClr val="2D3B45"/>
                </a:solidFill>
                <a:highlight>
                  <a:srgbClr val="FFFFFF"/>
                </a:highlight>
                <a:latin typeface="Arial"/>
                <a:ea typeface="Arial"/>
                <a:cs typeface="Arial"/>
                <a:sym typeface="Arial"/>
              </a:rPr>
              <a:t> </a:t>
            </a:r>
            <a:r>
              <a:rPr lang="en-US" sz="1800">
                <a:solidFill>
                  <a:srgbClr val="2D3B45"/>
                </a:solidFill>
                <a:highlight>
                  <a:srgbClr val="FFFFFF"/>
                </a:highlight>
                <a:latin typeface="Arial"/>
                <a:ea typeface="Arial"/>
                <a:cs typeface="Arial"/>
                <a:sym typeface="Arial"/>
              </a:rPr>
              <a:t>to</a:t>
            </a:r>
            <a:r>
              <a:rPr b="1" lang="en-US" sz="1800">
                <a:solidFill>
                  <a:srgbClr val="2D3B45"/>
                </a:solidFill>
                <a:highlight>
                  <a:srgbClr val="FFFFFF"/>
                </a:highlight>
                <a:latin typeface="Arial"/>
                <a:ea typeface="Arial"/>
                <a:cs typeface="Arial"/>
                <a:sym typeface="Arial"/>
              </a:rPr>
              <a:t> </a:t>
            </a:r>
            <a:r>
              <a:rPr lang="en-US" sz="1800">
                <a:solidFill>
                  <a:srgbClr val="2D3B45"/>
                </a:solidFill>
                <a:highlight>
                  <a:srgbClr val="FFFFFF"/>
                </a:highlight>
                <a:latin typeface="Arial"/>
                <a:ea typeface="Arial"/>
                <a:cs typeface="Arial"/>
                <a:sym typeface="Arial"/>
              </a:rPr>
              <a:t>31/12/2018.</a:t>
            </a:r>
            <a:endParaRPr sz="18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t/>
            </a:r>
            <a:endParaRPr sz="18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t/>
            </a:r>
            <a:endParaRPr sz="18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t/>
            </a:r>
            <a:endParaRPr sz="1600">
              <a:solidFill>
                <a:srgbClr val="2D3B45"/>
              </a:solidFill>
              <a:highlight>
                <a:srgbClr val="FFFFFF"/>
              </a:highlight>
              <a:latin typeface="Arial"/>
              <a:ea typeface="Arial"/>
              <a:cs typeface="Arial"/>
              <a:sym typeface="Arial"/>
            </a:endParaRPr>
          </a:p>
          <a:p>
            <a:pPr indent="0" lvl="0" marL="0" rtl="0" algn="just">
              <a:lnSpc>
                <a:spcPct val="90000"/>
              </a:lnSpc>
              <a:spcBef>
                <a:spcPts val="1000"/>
              </a:spcBef>
              <a:spcAft>
                <a:spcPts val="0"/>
              </a:spcAft>
              <a:buNone/>
            </a:pPr>
            <a:r>
              <a:t/>
            </a:r>
            <a:endParaRPr sz="1600">
              <a:solidFill>
                <a:srgbClr val="2D3B45"/>
              </a:solidFill>
              <a:highlight>
                <a:srgbClr val="FFFFFF"/>
              </a:highlight>
              <a:latin typeface="Arial"/>
              <a:ea typeface="Arial"/>
              <a:cs typeface="Arial"/>
              <a:sym typeface="Arial"/>
            </a:endParaRPr>
          </a:p>
        </p:txBody>
      </p:sp>
      <p:pic>
        <p:nvPicPr>
          <p:cNvPr id="99" name="Google Shape;99;p15"/>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ctrTitle"/>
          </p:nvPr>
        </p:nvSpPr>
        <p:spPr>
          <a:xfrm>
            <a:off x="-1" y="0"/>
            <a:ext cx="5733000" cy="6858000"/>
          </a:xfrm>
          <a:prstGeom prst="rect">
            <a:avLst/>
          </a:prstGeom>
          <a:solidFill>
            <a:schemeClr val="lt1"/>
          </a:solidFill>
          <a:ln cap="flat" cmpd="sng" w="9525">
            <a:solidFill>
              <a:schemeClr val="lt1"/>
            </a:solidFill>
            <a:prstDash val="solid"/>
            <a:round/>
            <a:headEnd len="sm" w="sm" type="none"/>
            <a:tailEnd len="sm" w="sm" type="none"/>
          </a:ln>
        </p:spPr>
        <p:txBody>
          <a:bodyPr anchorCtr="0" anchor="t" bIns="45700" lIns="91425" spcFirstLastPara="1" rIns="91425" wrap="square" tIns="45700">
            <a:normAutofit/>
          </a:bodyPr>
          <a:lstStyle/>
          <a:p>
            <a:pPr indent="0" lvl="0" marL="0" rtl="0" algn="l">
              <a:spcBef>
                <a:spcPts val="0"/>
              </a:spcBef>
              <a:spcAft>
                <a:spcPts val="0"/>
              </a:spcAft>
              <a:buClr>
                <a:schemeClr val="dk1"/>
              </a:buClr>
              <a:buSzPts val="6000"/>
              <a:buFont typeface="Calibri"/>
              <a:buNone/>
            </a:pPr>
            <a:r>
              <a:t/>
            </a:r>
            <a:endParaRPr b="1">
              <a:solidFill>
                <a:srgbClr val="FF6600"/>
              </a:solidFill>
            </a:endParaRPr>
          </a:p>
          <a:p>
            <a:pPr indent="0" lvl="0" marL="0" rtl="0" algn="l">
              <a:spcBef>
                <a:spcPts val="0"/>
              </a:spcBef>
              <a:spcAft>
                <a:spcPts val="0"/>
              </a:spcAft>
              <a:buClr>
                <a:schemeClr val="dk1"/>
              </a:buClr>
              <a:buSzPts val="6000"/>
              <a:buFont typeface="Calibri"/>
              <a:buNone/>
            </a:pPr>
            <a:r>
              <a:rPr b="1" lang="en-US">
                <a:solidFill>
                  <a:srgbClr val="FF6600"/>
                </a:solidFill>
              </a:rPr>
              <a:t>    </a:t>
            </a:r>
            <a:r>
              <a:rPr b="1" lang="en-US">
                <a:solidFill>
                  <a:srgbClr val="FF6600"/>
                </a:solidFill>
              </a:rPr>
              <a:t>Data Merging</a:t>
            </a:r>
            <a:endParaRPr b="1">
              <a:solidFill>
                <a:srgbClr val="FF6600"/>
              </a:solidFill>
            </a:endParaRPr>
          </a:p>
        </p:txBody>
      </p:sp>
      <p:pic>
        <p:nvPicPr>
          <p:cNvPr id="105" name="Google Shape;105;p16"/>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
        <p:nvSpPr>
          <p:cNvPr id="106" name="Google Shape;106;p16"/>
          <p:cNvSpPr txBox="1"/>
          <p:nvPr>
            <p:ph idx="1" type="subTitle"/>
          </p:nvPr>
        </p:nvSpPr>
        <p:spPr>
          <a:xfrm>
            <a:off x="5733000" y="0"/>
            <a:ext cx="6459000" cy="6858000"/>
          </a:xfrm>
          <a:prstGeom prst="rect">
            <a:avLst/>
          </a:prstGeom>
          <a:solidFill>
            <a:srgbClr val="2D3B45"/>
          </a:solidFill>
          <a:ln>
            <a:noFill/>
          </a:ln>
        </p:spPr>
        <p:txBody>
          <a:bodyPr anchorCtr="0" anchor="t" bIns="45700" lIns="91425" spcFirstLastPara="1" rIns="91425" wrap="square" tIns="45700">
            <a:normAutofit lnSpcReduction="20000"/>
          </a:bodyPr>
          <a:lstStyle/>
          <a:p>
            <a:pPr indent="0" lvl="0" marL="0" rtl="0" algn="l">
              <a:lnSpc>
                <a:spcPct val="90000"/>
              </a:lnSpc>
              <a:spcBef>
                <a:spcPts val="0"/>
              </a:spcBef>
              <a:spcAft>
                <a:spcPts val="0"/>
              </a:spcAft>
              <a:buClr>
                <a:srgbClr val="FF6600"/>
              </a:buClr>
              <a:buSzPts val="6600"/>
              <a:buNone/>
            </a:pPr>
            <a:r>
              <a:t/>
            </a:r>
            <a:endParaRPr b="1" sz="1900" u="sng">
              <a:solidFill>
                <a:srgbClr val="FF6600"/>
              </a:solidFill>
            </a:endParaRPr>
          </a:p>
          <a:p>
            <a:pPr indent="0" lvl="0" marL="0" rtl="0" algn="l">
              <a:lnSpc>
                <a:spcPct val="90000"/>
              </a:lnSpc>
              <a:spcBef>
                <a:spcPts val="0"/>
              </a:spcBef>
              <a:spcAft>
                <a:spcPts val="0"/>
              </a:spcAft>
              <a:buClr>
                <a:srgbClr val="FF6600"/>
              </a:buClr>
              <a:buSzPts val="6600"/>
              <a:buNone/>
            </a:pPr>
            <a:r>
              <a:t/>
            </a:r>
            <a:endParaRPr b="1" sz="1900" u="sng">
              <a:solidFill>
                <a:srgbClr val="FF6600"/>
              </a:solidFill>
            </a:endParaRPr>
          </a:p>
          <a:p>
            <a:pPr indent="0" lvl="0" marL="0" rtl="0" algn="l">
              <a:lnSpc>
                <a:spcPct val="90000"/>
              </a:lnSpc>
              <a:spcBef>
                <a:spcPts val="0"/>
              </a:spcBef>
              <a:spcAft>
                <a:spcPts val="0"/>
              </a:spcAft>
              <a:buClr>
                <a:srgbClr val="FF6600"/>
              </a:buClr>
              <a:buSzPts val="6600"/>
              <a:buNone/>
            </a:pPr>
            <a:r>
              <a:t/>
            </a:r>
            <a:endParaRPr b="1" sz="1900" u="sng">
              <a:solidFill>
                <a:srgbClr val="FF6600"/>
              </a:solidFill>
            </a:endParaRPr>
          </a:p>
          <a:p>
            <a:pPr indent="0" lvl="0" marL="0" rtl="0" algn="l">
              <a:lnSpc>
                <a:spcPct val="90000"/>
              </a:lnSpc>
              <a:spcBef>
                <a:spcPts val="0"/>
              </a:spcBef>
              <a:spcAft>
                <a:spcPts val="0"/>
              </a:spcAft>
              <a:buClr>
                <a:srgbClr val="FF6600"/>
              </a:buClr>
              <a:buSzPts val="6600"/>
              <a:buNone/>
            </a:pPr>
            <a:r>
              <a:t/>
            </a:r>
            <a:endParaRPr b="1" sz="1900" u="sng">
              <a:solidFill>
                <a:srgbClr val="FF6600"/>
              </a:solidFill>
            </a:endParaRPr>
          </a:p>
          <a:p>
            <a:pPr indent="0" lvl="0" marL="0" rtl="0" algn="l">
              <a:lnSpc>
                <a:spcPct val="90000"/>
              </a:lnSpc>
              <a:spcBef>
                <a:spcPts val="0"/>
              </a:spcBef>
              <a:spcAft>
                <a:spcPts val="0"/>
              </a:spcAft>
              <a:buClr>
                <a:srgbClr val="FF6600"/>
              </a:buClr>
              <a:buSzPts val="6600"/>
              <a:buNone/>
            </a:pPr>
            <a:r>
              <a:t/>
            </a:r>
            <a:endParaRPr b="1" sz="1900" u="sng">
              <a:solidFill>
                <a:srgbClr val="FF6600"/>
              </a:solidFill>
            </a:endParaRPr>
          </a:p>
          <a:p>
            <a:pPr indent="0" lvl="0" marL="0" rtl="0" algn="l">
              <a:lnSpc>
                <a:spcPct val="90000"/>
              </a:lnSpc>
              <a:spcBef>
                <a:spcPts val="0"/>
              </a:spcBef>
              <a:spcAft>
                <a:spcPts val="0"/>
              </a:spcAft>
              <a:buClr>
                <a:srgbClr val="FF6600"/>
              </a:buClr>
              <a:buSzPts val="6600"/>
              <a:buNone/>
            </a:pPr>
            <a:r>
              <a:t/>
            </a:r>
            <a:endParaRPr b="1" sz="1900" u="sng">
              <a:solidFill>
                <a:srgbClr val="FF6600"/>
              </a:solidFill>
            </a:endParaRPr>
          </a:p>
          <a:p>
            <a:pPr indent="0" lvl="0" marL="0" rtl="0" algn="l">
              <a:lnSpc>
                <a:spcPct val="90000"/>
              </a:lnSpc>
              <a:spcBef>
                <a:spcPts val="0"/>
              </a:spcBef>
              <a:spcAft>
                <a:spcPts val="0"/>
              </a:spcAft>
              <a:buClr>
                <a:srgbClr val="FF6600"/>
              </a:buClr>
              <a:buSzPts val="6600"/>
              <a:buNone/>
            </a:pPr>
            <a:r>
              <a:t/>
            </a:r>
            <a:endParaRPr b="1" sz="1900" u="sng">
              <a:solidFill>
                <a:srgbClr val="FF6600"/>
              </a:solidFill>
            </a:endParaRPr>
          </a:p>
          <a:p>
            <a:pPr indent="0" lvl="0" marL="0" rtl="0" algn="l">
              <a:lnSpc>
                <a:spcPct val="90000"/>
              </a:lnSpc>
              <a:spcBef>
                <a:spcPts val="0"/>
              </a:spcBef>
              <a:spcAft>
                <a:spcPts val="0"/>
              </a:spcAft>
              <a:buClr>
                <a:srgbClr val="FF6600"/>
              </a:buClr>
              <a:buSzPts val="6600"/>
              <a:buNone/>
            </a:pPr>
            <a:r>
              <a:t/>
            </a:r>
            <a:endParaRPr b="1" sz="1900" u="sng">
              <a:solidFill>
                <a:srgbClr val="FF6600"/>
              </a:solidFill>
            </a:endParaRPr>
          </a:p>
          <a:p>
            <a:pPr indent="0" lvl="0" marL="0" rtl="0" algn="l">
              <a:lnSpc>
                <a:spcPct val="90000"/>
              </a:lnSpc>
              <a:spcBef>
                <a:spcPts val="0"/>
              </a:spcBef>
              <a:spcAft>
                <a:spcPts val="0"/>
              </a:spcAft>
              <a:buClr>
                <a:srgbClr val="FF6600"/>
              </a:buClr>
              <a:buSzPts val="6600"/>
              <a:buNone/>
            </a:pPr>
            <a:r>
              <a:t/>
            </a:r>
            <a:endParaRPr b="1" sz="1900" u="sng">
              <a:solidFill>
                <a:srgbClr val="FF6600"/>
              </a:solidFill>
            </a:endParaRPr>
          </a:p>
          <a:p>
            <a:pPr indent="0" lvl="0" marL="0" rtl="0" algn="l">
              <a:lnSpc>
                <a:spcPct val="90000"/>
              </a:lnSpc>
              <a:spcBef>
                <a:spcPts val="0"/>
              </a:spcBef>
              <a:spcAft>
                <a:spcPts val="0"/>
              </a:spcAft>
              <a:buClr>
                <a:srgbClr val="FF6600"/>
              </a:buClr>
              <a:buSzPts val="6600"/>
              <a:buNone/>
            </a:pPr>
            <a:r>
              <a:rPr b="1" lang="en-US" sz="1900" u="sng">
                <a:solidFill>
                  <a:srgbClr val="FF6600"/>
                </a:solidFill>
              </a:rPr>
              <a:t>Assumption/Analysis</a:t>
            </a:r>
            <a:r>
              <a:rPr b="1" lang="en-US">
                <a:solidFill>
                  <a:srgbClr val="FF6600"/>
                </a:solidFill>
              </a:rPr>
              <a:t>:</a:t>
            </a:r>
            <a:r>
              <a:rPr lang="en-US">
                <a:solidFill>
                  <a:srgbClr val="FF6600"/>
                </a:solidFill>
              </a:rPr>
              <a:t> </a:t>
            </a:r>
            <a:endParaRPr>
              <a:solidFill>
                <a:srgbClr val="FF6600"/>
              </a:solidFill>
            </a:endParaRPr>
          </a:p>
          <a:p>
            <a:pPr indent="0" lvl="0" marL="0" rtl="0" algn="l">
              <a:lnSpc>
                <a:spcPct val="90000"/>
              </a:lnSpc>
              <a:spcBef>
                <a:spcPts val="0"/>
              </a:spcBef>
              <a:spcAft>
                <a:spcPts val="0"/>
              </a:spcAft>
              <a:buClr>
                <a:srgbClr val="FF6600"/>
              </a:buClr>
              <a:buSzPts val="6600"/>
              <a:buNone/>
            </a:pPr>
            <a:r>
              <a:t/>
            </a:r>
            <a:endParaRPr sz="1600">
              <a:solidFill>
                <a:srgbClr val="FF6600"/>
              </a:solidFill>
            </a:endParaRPr>
          </a:p>
          <a:p>
            <a:pPr indent="-330200" lvl="0" marL="457200" rtl="0" algn="l">
              <a:lnSpc>
                <a:spcPct val="90000"/>
              </a:lnSpc>
              <a:spcBef>
                <a:spcPts val="0"/>
              </a:spcBef>
              <a:spcAft>
                <a:spcPts val="0"/>
              </a:spcAft>
              <a:buClr>
                <a:srgbClr val="FF6600"/>
              </a:buClr>
              <a:buSzPts val="1600"/>
              <a:buAutoNum type="arabicPeriod"/>
            </a:pPr>
            <a:r>
              <a:rPr lang="en-US" sz="1600">
                <a:solidFill>
                  <a:srgbClr val="FF6600"/>
                </a:solidFill>
              </a:rPr>
              <a:t>Two Cab Companies Yellow and Pink.</a:t>
            </a:r>
            <a:endParaRPr sz="1600">
              <a:solidFill>
                <a:srgbClr val="FF6600"/>
              </a:solidFill>
            </a:endParaRPr>
          </a:p>
          <a:p>
            <a:pPr indent="0" lvl="0" marL="457200" rtl="0" algn="l">
              <a:lnSpc>
                <a:spcPct val="90000"/>
              </a:lnSpc>
              <a:spcBef>
                <a:spcPts val="0"/>
              </a:spcBef>
              <a:spcAft>
                <a:spcPts val="0"/>
              </a:spcAft>
              <a:buNone/>
            </a:pPr>
            <a:r>
              <a:t/>
            </a:r>
            <a:endParaRPr sz="1600">
              <a:solidFill>
                <a:srgbClr val="FF6600"/>
              </a:solidFill>
            </a:endParaRPr>
          </a:p>
          <a:p>
            <a:pPr indent="-330200" lvl="0" marL="457200" rtl="0" algn="l">
              <a:lnSpc>
                <a:spcPct val="90000"/>
              </a:lnSpc>
              <a:spcBef>
                <a:spcPts val="0"/>
              </a:spcBef>
              <a:spcAft>
                <a:spcPts val="0"/>
              </a:spcAft>
              <a:buClr>
                <a:srgbClr val="FF6600"/>
              </a:buClr>
              <a:buSzPts val="1600"/>
              <a:buAutoNum type="arabicPeriod"/>
            </a:pPr>
            <a:r>
              <a:rPr lang="en-US" sz="1600">
                <a:solidFill>
                  <a:srgbClr val="FF6600"/>
                </a:solidFill>
              </a:rPr>
              <a:t>If we need to compare these both companies as a Business Analysis then we have to focus on Profit. And Profit column is not available in data. so, we need to find Profit per ride using 'Price Charged' and 'Cost of Trip'</a:t>
            </a:r>
            <a:endParaRPr sz="1600">
              <a:solidFill>
                <a:srgbClr val="FF6600"/>
              </a:solidFill>
            </a:endParaRPr>
          </a:p>
          <a:p>
            <a:pPr indent="0" lvl="0" marL="457200" rtl="0" algn="l">
              <a:lnSpc>
                <a:spcPct val="90000"/>
              </a:lnSpc>
              <a:spcBef>
                <a:spcPts val="0"/>
              </a:spcBef>
              <a:spcAft>
                <a:spcPts val="0"/>
              </a:spcAft>
              <a:buNone/>
            </a:pPr>
            <a:r>
              <a:t/>
            </a:r>
            <a:endParaRPr sz="1600">
              <a:solidFill>
                <a:srgbClr val="FF6600"/>
              </a:solidFill>
            </a:endParaRPr>
          </a:p>
          <a:p>
            <a:pPr indent="0" lvl="0" marL="457200" rtl="0" algn="l">
              <a:lnSpc>
                <a:spcPct val="90000"/>
              </a:lnSpc>
              <a:spcBef>
                <a:spcPts val="0"/>
              </a:spcBef>
              <a:spcAft>
                <a:spcPts val="0"/>
              </a:spcAft>
              <a:buNone/>
            </a:pPr>
            <a:r>
              <a:rPr lang="en-US" sz="1600">
                <a:solidFill>
                  <a:srgbClr val="FF6600"/>
                </a:solidFill>
              </a:rPr>
              <a:t>Data['Profit'] = Data['Price Charged'] - Data['Cost of Trip']</a:t>
            </a:r>
            <a:endParaRPr sz="1600">
              <a:solidFill>
                <a:srgbClr val="FF6600"/>
              </a:solidFill>
            </a:endParaRPr>
          </a:p>
          <a:p>
            <a:pPr indent="0" lvl="0" marL="457200" rtl="0" algn="l">
              <a:lnSpc>
                <a:spcPct val="90000"/>
              </a:lnSpc>
              <a:spcBef>
                <a:spcPts val="0"/>
              </a:spcBef>
              <a:spcAft>
                <a:spcPts val="0"/>
              </a:spcAft>
              <a:buNone/>
            </a:pPr>
            <a:r>
              <a:t/>
            </a:r>
            <a:endParaRPr sz="1600">
              <a:solidFill>
                <a:srgbClr val="FF6600"/>
              </a:solidFill>
            </a:endParaRPr>
          </a:p>
          <a:p>
            <a:pPr indent="-330200" lvl="0" marL="457200" rtl="0" algn="l">
              <a:lnSpc>
                <a:spcPct val="90000"/>
              </a:lnSpc>
              <a:spcBef>
                <a:spcPts val="0"/>
              </a:spcBef>
              <a:spcAft>
                <a:spcPts val="0"/>
              </a:spcAft>
              <a:buClr>
                <a:srgbClr val="FF6600"/>
              </a:buClr>
              <a:buSzPts val="1600"/>
              <a:buAutoNum type="arabicPeriod"/>
            </a:pPr>
            <a:r>
              <a:rPr lang="en-US" sz="1600">
                <a:solidFill>
                  <a:srgbClr val="FF6600"/>
                </a:solidFill>
              </a:rPr>
              <a:t>Users column treated as a cab user per cities. Except these all datas are </a:t>
            </a:r>
            <a:r>
              <a:rPr lang="en-US" sz="1600">
                <a:solidFill>
                  <a:srgbClr val="FF6600"/>
                </a:solidFill>
              </a:rPr>
              <a:t>easily understandable.</a:t>
            </a:r>
            <a:endParaRPr sz="1600">
              <a:solidFill>
                <a:srgbClr val="FF6600"/>
              </a:solidFill>
            </a:endParaRPr>
          </a:p>
          <a:p>
            <a:pPr indent="0" lvl="0" marL="457200" rtl="0" algn="l">
              <a:lnSpc>
                <a:spcPct val="90000"/>
              </a:lnSpc>
              <a:spcBef>
                <a:spcPts val="0"/>
              </a:spcBef>
              <a:spcAft>
                <a:spcPts val="0"/>
              </a:spcAft>
              <a:buNone/>
            </a:pPr>
            <a:r>
              <a:t/>
            </a:r>
            <a:endParaRPr sz="1600">
              <a:solidFill>
                <a:srgbClr val="FF6600"/>
              </a:solidFill>
            </a:endParaRPr>
          </a:p>
          <a:p>
            <a:pPr indent="0" lvl="0" marL="457200" rtl="0" algn="l">
              <a:lnSpc>
                <a:spcPct val="90000"/>
              </a:lnSpc>
              <a:spcBef>
                <a:spcPts val="0"/>
              </a:spcBef>
              <a:spcAft>
                <a:spcPts val="0"/>
              </a:spcAft>
              <a:buNone/>
            </a:pPr>
            <a:r>
              <a:t/>
            </a:r>
            <a:endParaRPr sz="1600">
              <a:solidFill>
                <a:srgbClr val="FF6600"/>
              </a:solidFill>
            </a:endParaRPr>
          </a:p>
          <a:p>
            <a:pPr indent="0" lvl="0" marL="457200" rtl="0" algn="l">
              <a:lnSpc>
                <a:spcPct val="90000"/>
              </a:lnSpc>
              <a:spcBef>
                <a:spcPts val="0"/>
              </a:spcBef>
              <a:spcAft>
                <a:spcPts val="0"/>
              </a:spcAft>
              <a:buClr>
                <a:schemeClr val="dk1"/>
              </a:buClr>
              <a:buSzPts val="1100"/>
              <a:buFont typeface="Arial"/>
              <a:buNone/>
            </a:pPr>
            <a:r>
              <a:t/>
            </a:r>
            <a:endParaRPr sz="1600">
              <a:solidFill>
                <a:srgbClr val="FF6600"/>
              </a:solidFill>
            </a:endParaRPr>
          </a:p>
          <a:p>
            <a:pPr indent="0" lvl="0" marL="457200" rtl="0" algn="l">
              <a:lnSpc>
                <a:spcPct val="90000"/>
              </a:lnSpc>
              <a:spcBef>
                <a:spcPts val="0"/>
              </a:spcBef>
              <a:spcAft>
                <a:spcPts val="0"/>
              </a:spcAft>
              <a:buNone/>
            </a:pPr>
            <a:r>
              <a:t/>
            </a:r>
            <a:endParaRPr sz="1600">
              <a:solidFill>
                <a:srgbClr val="FF6600"/>
              </a:solidFill>
            </a:endParaRPr>
          </a:p>
          <a:p>
            <a:pPr indent="0" lvl="0" marL="0" rtl="0" algn="l">
              <a:lnSpc>
                <a:spcPct val="90000"/>
              </a:lnSpc>
              <a:spcBef>
                <a:spcPts val="0"/>
              </a:spcBef>
              <a:spcAft>
                <a:spcPts val="0"/>
              </a:spcAft>
              <a:buClr>
                <a:srgbClr val="FF6600"/>
              </a:buClr>
              <a:buSzPts val="6600"/>
              <a:buNone/>
            </a:pPr>
            <a:r>
              <a:t/>
            </a:r>
            <a:endParaRPr sz="1600">
              <a:solidFill>
                <a:srgbClr val="FF6600"/>
              </a:solidFill>
            </a:endParaRPr>
          </a:p>
          <a:p>
            <a:pPr indent="0" lvl="0" marL="0" rtl="0" algn="l">
              <a:lnSpc>
                <a:spcPct val="90000"/>
              </a:lnSpc>
              <a:spcBef>
                <a:spcPts val="0"/>
              </a:spcBef>
              <a:spcAft>
                <a:spcPts val="0"/>
              </a:spcAft>
              <a:buClr>
                <a:srgbClr val="FF6600"/>
              </a:buClr>
              <a:buSzPts val="6600"/>
              <a:buNone/>
            </a:pPr>
            <a:r>
              <a:rPr lang="en-US">
                <a:solidFill>
                  <a:srgbClr val="FF6600"/>
                </a:solidFill>
              </a:rPr>
              <a:t>                </a:t>
            </a:r>
            <a:endParaRPr>
              <a:solidFill>
                <a:srgbClr val="FF6600"/>
              </a:solidFill>
            </a:endParaRPr>
          </a:p>
          <a:p>
            <a:pPr indent="0" lvl="0" marL="0" rtl="0" algn="ctr">
              <a:lnSpc>
                <a:spcPct val="90000"/>
              </a:lnSpc>
              <a:spcBef>
                <a:spcPts val="1000"/>
              </a:spcBef>
              <a:spcAft>
                <a:spcPts val="0"/>
              </a:spcAft>
              <a:buClr>
                <a:schemeClr val="dk1"/>
              </a:buClr>
              <a:buSzPts val="6600"/>
              <a:buNone/>
            </a:pPr>
            <a:r>
              <a:t/>
            </a:r>
            <a:endParaRPr sz="6600">
              <a:solidFill>
                <a:srgbClr val="FF6600"/>
              </a:solidFill>
            </a:endParaRPr>
          </a:p>
        </p:txBody>
      </p:sp>
      <p:pic>
        <p:nvPicPr>
          <p:cNvPr id="107" name="Google Shape;107;p16"/>
          <p:cNvPicPr preferRelativeResize="0"/>
          <p:nvPr/>
        </p:nvPicPr>
        <p:blipFill>
          <a:blip r:embed="rId4">
            <a:alphaModFix/>
          </a:blip>
          <a:stretch>
            <a:fillRect/>
          </a:stretch>
        </p:blipFill>
        <p:spPr>
          <a:xfrm>
            <a:off x="312238" y="2226750"/>
            <a:ext cx="933450" cy="933450"/>
          </a:xfrm>
          <a:prstGeom prst="rect">
            <a:avLst/>
          </a:prstGeom>
          <a:noFill/>
          <a:ln>
            <a:noFill/>
          </a:ln>
        </p:spPr>
      </p:pic>
      <p:pic>
        <p:nvPicPr>
          <p:cNvPr id="108" name="Google Shape;108;p16"/>
          <p:cNvPicPr preferRelativeResize="0"/>
          <p:nvPr/>
        </p:nvPicPr>
        <p:blipFill>
          <a:blip r:embed="rId4">
            <a:alphaModFix/>
          </a:blip>
          <a:stretch>
            <a:fillRect/>
          </a:stretch>
        </p:blipFill>
        <p:spPr>
          <a:xfrm>
            <a:off x="1476475" y="2226750"/>
            <a:ext cx="933450" cy="933450"/>
          </a:xfrm>
          <a:prstGeom prst="rect">
            <a:avLst/>
          </a:prstGeom>
          <a:noFill/>
          <a:ln>
            <a:noFill/>
          </a:ln>
        </p:spPr>
      </p:pic>
      <p:pic>
        <p:nvPicPr>
          <p:cNvPr id="109" name="Google Shape;109;p16"/>
          <p:cNvPicPr preferRelativeResize="0"/>
          <p:nvPr/>
        </p:nvPicPr>
        <p:blipFill>
          <a:blip r:embed="rId4">
            <a:alphaModFix/>
          </a:blip>
          <a:stretch>
            <a:fillRect/>
          </a:stretch>
        </p:blipFill>
        <p:spPr>
          <a:xfrm>
            <a:off x="2640688" y="2226750"/>
            <a:ext cx="933450" cy="933450"/>
          </a:xfrm>
          <a:prstGeom prst="rect">
            <a:avLst/>
          </a:prstGeom>
          <a:noFill/>
          <a:ln>
            <a:noFill/>
          </a:ln>
        </p:spPr>
      </p:pic>
      <p:pic>
        <p:nvPicPr>
          <p:cNvPr id="110" name="Google Shape;110;p16"/>
          <p:cNvPicPr preferRelativeResize="0"/>
          <p:nvPr/>
        </p:nvPicPr>
        <p:blipFill>
          <a:blip r:embed="rId4">
            <a:alphaModFix/>
          </a:blip>
          <a:stretch>
            <a:fillRect/>
          </a:stretch>
        </p:blipFill>
        <p:spPr>
          <a:xfrm>
            <a:off x="4010388" y="2226750"/>
            <a:ext cx="933450" cy="933450"/>
          </a:xfrm>
          <a:prstGeom prst="rect">
            <a:avLst/>
          </a:prstGeom>
          <a:noFill/>
          <a:ln>
            <a:noFill/>
          </a:ln>
        </p:spPr>
      </p:pic>
      <p:pic>
        <p:nvPicPr>
          <p:cNvPr id="111" name="Google Shape;111;p16"/>
          <p:cNvPicPr preferRelativeResize="0"/>
          <p:nvPr/>
        </p:nvPicPr>
        <p:blipFill>
          <a:blip r:embed="rId4">
            <a:alphaModFix/>
          </a:blip>
          <a:stretch>
            <a:fillRect/>
          </a:stretch>
        </p:blipFill>
        <p:spPr>
          <a:xfrm>
            <a:off x="2399775" y="4159050"/>
            <a:ext cx="933450" cy="933450"/>
          </a:xfrm>
          <a:prstGeom prst="rect">
            <a:avLst/>
          </a:prstGeom>
          <a:noFill/>
          <a:ln>
            <a:noFill/>
          </a:ln>
        </p:spPr>
      </p:pic>
      <p:pic>
        <p:nvPicPr>
          <p:cNvPr id="112" name="Google Shape;112;p16"/>
          <p:cNvPicPr preferRelativeResize="0"/>
          <p:nvPr/>
        </p:nvPicPr>
        <p:blipFill>
          <a:blip r:embed="rId5">
            <a:alphaModFix/>
          </a:blip>
          <a:stretch>
            <a:fillRect/>
          </a:stretch>
        </p:blipFill>
        <p:spPr>
          <a:xfrm>
            <a:off x="538050" y="3225601"/>
            <a:ext cx="1512854" cy="933450"/>
          </a:xfrm>
          <a:prstGeom prst="rect">
            <a:avLst/>
          </a:prstGeom>
          <a:noFill/>
          <a:ln>
            <a:noFill/>
          </a:ln>
        </p:spPr>
      </p:pic>
      <p:pic>
        <p:nvPicPr>
          <p:cNvPr id="113" name="Google Shape;113;p16"/>
          <p:cNvPicPr preferRelativeResize="0"/>
          <p:nvPr/>
        </p:nvPicPr>
        <p:blipFill>
          <a:blip r:embed="rId6">
            <a:alphaModFix/>
          </a:blip>
          <a:stretch>
            <a:fillRect/>
          </a:stretch>
        </p:blipFill>
        <p:spPr>
          <a:xfrm>
            <a:off x="1654625" y="2958900"/>
            <a:ext cx="986075" cy="1116574"/>
          </a:xfrm>
          <a:prstGeom prst="rect">
            <a:avLst/>
          </a:prstGeom>
          <a:noFill/>
          <a:ln>
            <a:noFill/>
          </a:ln>
        </p:spPr>
      </p:pic>
      <p:pic>
        <p:nvPicPr>
          <p:cNvPr id="114" name="Google Shape;114;p16"/>
          <p:cNvPicPr preferRelativeResize="0"/>
          <p:nvPr/>
        </p:nvPicPr>
        <p:blipFill>
          <a:blip r:embed="rId7">
            <a:alphaModFix/>
          </a:blip>
          <a:stretch>
            <a:fillRect/>
          </a:stretch>
        </p:blipFill>
        <p:spPr>
          <a:xfrm>
            <a:off x="2846650" y="3160200"/>
            <a:ext cx="247650" cy="842575"/>
          </a:xfrm>
          <a:prstGeom prst="rect">
            <a:avLst/>
          </a:prstGeom>
          <a:noFill/>
          <a:ln>
            <a:noFill/>
          </a:ln>
        </p:spPr>
      </p:pic>
      <p:pic>
        <p:nvPicPr>
          <p:cNvPr id="115" name="Google Shape;115;p16"/>
          <p:cNvPicPr preferRelativeResize="0"/>
          <p:nvPr/>
        </p:nvPicPr>
        <p:blipFill>
          <a:blip r:embed="rId8">
            <a:alphaModFix/>
          </a:blip>
          <a:stretch>
            <a:fillRect/>
          </a:stretch>
        </p:blipFill>
        <p:spPr>
          <a:xfrm>
            <a:off x="3315037" y="3160200"/>
            <a:ext cx="1512850" cy="949675"/>
          </a:xfrm>
          <a:prstGeom prst="rect">
            <a:avLst/>
          </a:prstGeom>
          <a:noFill/>
          <a:ln>
            <a:noFill/>
          </a:ln>
        </p:spPr>
      </p:pic>
      <p:sp>
        <p:nvSpPr>
          <p:cNvPr id="116" name="Google Shape;116;p16"/>
          <p:cNvSpPr txBox="1"/>
          <p:nvPr/>
        </p:nvSpPr>
        <p:spPr>
          <a:xfrm>
            <a:off x="95925" y="1761150"/>
            <a:ext cx="12240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Cab_Data.csv</a:t>
            </a:r>
            <a:endParaRPr>
              <a:latin typeface="Calibri"/>
              <a:ea typeface="Calibri"/>
              <a:cs typeface="Calibri"/>
              <a:sym typeface="Calibri"/>
            </a:endParaRPr>
          </a:p>
        </p:txBody>
      </p:sp>
      <p:sp>
        <p:nvSpPr>
          <p:cNvPr id="117" name="Google Shape;117;p16"/>
          <p:cNvSpPr txBox="1"/>
          <p:nvPr/>
        </p:nvSpPr>
        <p:spPr>
          <a:xfrm>
            <a:off x="1213900" y="1810350"/>
            <a:ext cx="1458600" cy="351000"/>
          </a:xfrm>
          <a:prstGeom prst="rect">
            <a:avLst/>
          </a:prstGeom>
          <a:solidFill>
            <a:schemeClr val="lt1"/>
          </a:solidFill>
          <a:ln>
            <a:noFill/>
          </a:ln>
        </p:spPr>
        <p:txBody>
          <a:bodyPr anchorCtr="0" anchor="t" bIns="91425" lIns="91425" spcFirstLastPara="1" rIns="91425" wrap="square" tIns="91425">
            <a:spAutoFit/>
          </a:bodyPr>
          <a:lstStyle/>
          <a:p>
            <a:pPr indent="0" lvl="0" marL="0" rtl="0" algn="just">
              <a:lnSpc>
                <a:spcPct val="90000"/>
              </a:lnSpc>
              <a:spcBef>
                <a:spcPts val="1000"/>
              </a:spcBef>
              <a:spcAft>
                <a:spcPts val="0"/>
              </a:spcAft>
              <a:buNone/>
            </a:pPr>
            <a:r>
              <a:rPr lang="en-US" sz="1200">
                <a:solidFill>
                  <a:srgbClr val="2D3B45"/>
                </a:solidFill>
                <a:highlight>
                  <a:srgbClr val="FFFFFF"/>
                </a:highlight>
              </a:rPr>
              <a:t>Customer_ID.csv</a:t>
            </a:r>
            <a:endParaRPr sz="1000">
              <a:latin typeface="Calibri"/>
              <a:ea typeface="Calibri"/>
              <a:cs typeface="Calibri"/>
              <a:sym typeface="Calibri"/>
            </a:endParaRPr>
          </a:p>
        </p:txBody>
      </p:sp>
      <p:sp>
        <p:nvSpPr>
          <p:cNvPr id="118" name="Google Shape;118;p16"/>
          <p:cNvSpPr txBox="1"/>
          <p:nvPr/>
        </p:nvSpPr>
        <p:spPr>
          <a:xfrm>
            <a:off x="2543350" y="3228900"/>
            <a:ext cx="13185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Transaction_ID</a:t>
            </a:r>
            <a:endParaRPr>
              <a:latin typeface="Calibri"/>
              <a:ea typeface="Calibri"/>
              <a:cs typeface="Calibri"/>
              <a:sym typeface="Calibri"/>
            </a:endParaRPr>
          </a:p>
        </p:txBody>
      </p:sp>
      <p:sp>
        <p:nvSpPr>
          <p:cNvPr id="119" name="Google Shape;119;p16"/>
          <p:cNvSpPr txBox="1"/>
          <p:nvPr/>
        </p:nvSpPr>
        <p:spPr>
          <a:xfrm>
            <a:off x="4067300" y="3317088"/>
            <a:ext cx="96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City.csv</a:t>
            </a:r>
            <a:endParaRPr>
              <a:latin typeface="Calibri"/>
              <a:ea typeface="Calibri"/>
              <a:cs typeface="Calibri"/>
              <a:sym typeface="Calibri"/>
            </a:endParaRPr>
          </a:p>
        </p:txBody>
      </p:sp>
      <p:sp>
        <p:nvSpPr>
          <p:cNvPr id="120" name="Google Shape;120;p16"/>
          <p:cNvSpPr txBox="1"/>
          <p:nvPr/>
        </p:nvSpPr>
        <p:spPr>
          <a:xfrm>
            <a:off x="2643250" y="5141675"/>
            <a:ext cx="11187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Data</a:t>
            </a:r>
            <a:endParaRPr>
              <a:latin typeface="Calibri"/>
              <a:ea typeface="Calibri"/>
              <a:cs typeface="Calibri"/>
              <a:sym typeface="Calibri"/>
            </a:endParaRPr>
          </a:p>
        </p:txBody>
      </p:sp>
      <p:sp>
        <p:nvSpPr>
          <p:cNvPr id="121" name="Google Shape;121;p16"/>
          <p:cNvSpPr txBox="1"/>
          <p:nvPr/>
        </p:nvSpPr>
        <p:spPr>
          <a:xfrm>
            <a:off x="443600" y="638675"/>
            <a:ext cx="4802700" cy="1015800"/>
          </a:xfrm>
          <a:prstGeom prst="rect">
            <a:avLst/>
          </a:prstGeom>
          <a:solidFill>
            <a:srgbClr val="2D3B45"/>
          </a:solidFill>
          <a:ln cap="flat" cmpd="sng" w="9525">
            <a:solidFill>
              <a:srgbClr val="FF66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90000"/>
              </a:lnSpc>
              <a:spcBef>
                <a:spcPts val="0"/>
              </a:spcBef>
              <a:spcAft>
                <a:spcPts val="0"/>
              </a:spcAft>
              <a:buClr>
                <a:schemeClr val="dk1"/>
              </a:buClr>
              <a:buSzPts val="6000"/>
              <a:buFont typeface="Calibri"/>
              <a:buNone/>
            </a:pPr>
            <a:r>
              <a:rPr b="1" lang="en-US" sz="6000">
                <a:solidFill>
                  <a:srgbClr val="FF6600"/>
                </a:solidFill>
                <a:latin typeface="Calibri"/>
                <a:ea typeface="Calibri"/>
                <a:cs typeface="Calibri"/>
                <a:sym typeface="Calibri"/>
              </a:rPr>
              <a:t>Data Merging</a:t>
            </a: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B45"/>
        </a:solidFill>
      </p:bgPr>
    </p:bg>
    <p:spTree>
      <p:nvGrpSpPr>
        <p:cNvPr id="125" name="Shape 125"/>
        <p:cNvGrpSpPr/>
        <p:nvPr/>
      </p:nvGrpSpPr>
      <p:grpSpPr>
        <a:xfrm>
          <a:off x="0" y="0"/>
          <a:ext cx="0" cy="0"/>
          <a:chOff x="0" y="0"/>
          <a:chExt cx="0" cy="0"/>
        </a:xfrm>
      </p:grpSpPr>
      <p:sp>
        <p:nvSpPr>
          <p:cNvPr id="126" name="Google Shape;126;p17"/>
          <p:cNvSpPr txBox="1"/>
          <p:nvPr>
            <p:ph type="title"/>
          </p:nvPr>
        </p:nvSpPr>
        <p:spPr>
          <a:xfrm>
            <a:off x="838200" y="365125"/>
            <a:ext cx="10515600" cy="1325700"/>
          </a:xfrm>
          <a:prstGeom prst="rect">
            <a:avLst/>
          </a:prstGeom>
          <a:solidFill>
            <a:srgbClr val="2D3B45"/>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b="1" lang="en-US">
                <a:solidFill>
                  <a:srgbClr val="FF6600"/>
                </a:solidFill>
              </a:rPr>
              <a:t>Hist Plot(7 Features)</a:t>
            </a:r>
            <a:endParaRPr b="1">
              <a:solidFill>
                <a:srgbClr val="FF6600"/>
              </a:solidFill>
            </a:endParaRPr>
          </a:p>
        </p:txBody>
      </p:sp>
      <p:pic>
        <p:nvPicPr>
          <p:cNvPr id="127" name="Google Shape;127;p17"/>
          <p:cNvPicPr preferRelativeResize="0"/>
          <p:nvPr/>
        </p:nvPicPr>
        <p:blipFill rotWithShape="1">
          <a:blip r:embed="rId3">
            <a:alphaModFix/>
          </a:blip>
          <a:srcRect b="0" l="0" r="0" t="0"/>
          <a:stretch/>
        </p:blipFill>
        <p:spPr>
          <a:xfrm>
            <a:off x="0" y="5863771"/>
            <a:ext cx="1654627" cy="994232"/>
          </a:xfrm>
          <a:prstGeom prst="rect">
            <a:avLst/>
          </a:prstGeom>
          <a:noFill/>
          <a:ln>
            <a:noFill/>
          </a:ln>
        </p:spPr>
      </p:pic>
      <p:pic>
        <p:nvPicPr>
          <p:cNvPr id="128" name="Google Shape;128;p17"/>
          <p:cNvPicPr preferRelativeResize="0"/>
          <p:nvPr/>
        </p:nvPicPr>
        <p:blipFill>
          <a:blip r:embed="rId4">
            <a:alphaModFix/>
          </a:blip>
          <a:stretch>
            <a:fillRect/>
          </a:stretch>
        </p:blipFill>
        <p:spPr>
          <a:xfrm>
            <a:off x="128725" y="1221275"/>
            <a:ext cx="6268674" cy="2040850"/>
          </a:xfrm>
          <a:prstGeom prst="rect">
            <a:avLst/>
          </a:prstGeom>
          <a:noFill/>
          <a:ln>
            <a:noFill/>
          </a:ln>
        </p:spPr>
      </p:pic>
      <p:sp>
        <p:nvSpPr>
          <p:cNvPr id="129" name="Google Shape;129;p17"/>
          <p:cNvSpPr txBox="1"/>
          <p:nvPr/>
        </p:nvSpPr>
        <p:spPr>
          <a:xfrm>
            <a:off x="7312400" y="1925900"/>
            <a:ext cx="3959100" cy="149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700">
                <a:solidFill>
                  <a:srgbClr val="FF6600"/>
                </a:solidFill>
                <a:latin typeface="Calibri"/>
                <a:ea typeface="Calibri"/>
                <a:cs typeface="Calibri"/>
                <a:sym typeface="Calibri"/>
              </a:rPr>
              <a:t>Hist Plot or Distribution Chart for both Companies 7 Features which are Most </a:t>
            </a:r>
            <a:r>
              <a:rPr lang="en-US" sz="1700">
                <a:solidFill>
                  <a:srgbClr val="FF6600"/>
                </a:solidFill>
                <a:latin typeface="Calibri"/>
                <a:ea typeface="Calibri"/>
                <a:cs typeface="Calibri"/>
                <a:sym typeface="Calibri"/>
              </a:rPr>
              <a:t>Important</a:t>
            </a:r>
            <a:r>
              <a:rPr lang="en-US" sz="1700">
                <a:solidFill>
                  <a:srgbClr val="FF6600"/>
                </a:solidFill>
                <a:latin typeface="Calibri"/>
                <a:ea typeface="Calibri"/>
                <a:cs typeface="Calibri"/>
                <a:sym typeface="Calibri"/>
              </a:rPr>
              <a:t> for Data Analysis.So, we can get stat_info of Both Companies These 3 Features.</a:t>
            </a:r>
            <a:endParaRPr sz="1700">
              <a:solidFill>
                <a:srgbClr val="FF6600"/>
              </a:solidFill>
              <a:latin typeface="Calibri"/>
              <a:ea typeface="Calibri"/>
              <a:cs typeface="Calibri"/>
              <a:sym typeface="Calibri"/>
            </a:endParaRPr>
          </a:p>
        </p:txBody>
      </p:sp>
      <p:pic>
        <p:nvPicPr>
          <p:cNvPr id="130" name="Google Shape;130;p17"/>
          <p:cNvPicPr preferRelativeResize="0"/>
          <p:nvPr/>
        </p:nvPicPr>
        <p:blipFill>
          <a:blip r:embed="rId5">
            <a:alphaModFix/>
          </a:blip>
          <a:stretch>
            <a:fillRect/>
          </a:stretch>
        </p:blipFill>
        <p:spPr>
          <a:xfrm>
            <a:off x="297437" y="3914000"/>
            <a:ext cx="4348623" cy="2515226"/>
          </a:xfrm>
          <a:prstGeom prst="rect">
            <a:avLst/>
          </a:prstGeom>
          <a:noFill/>
          <a:ln>
            <a:noFill/>
          </a:ln>
        </p:spPr>
      </p:pic>
      <p:pic>
        <p:nvPicPr>
          <p:cNvPr id="131" name="Google Shape;131;p17"/>
          <p:cNvPicPr preferRelativeResize="0"/>
          <p:nvPr/>
        </p:nvPicPr>
        <p:blipFill>
          <a:blip r:embed="rId6">
            <a:alphaModFix/>
          </a:blip>
          <a:stretch>
            <a:fillRect/>
          </a:stretch>
        </p:blipFill>
        <p:spPr>
          <a:xfrm>
            <a:off x="5657450" y="5350775"/>
            <a:ext cx="5419298" cy="1359374"/>
          </a:xfrm>
          <a:prstGeom prst="rect">
            <a:avLst/>
          </a:prstGeom>
          <a:noFill/>
          <a:ln>
            <a:noFill/>
          </a:ln>
        </p:spPr>
      </p:pic>
      <p:pic>
        <p:nvPicPr>
          <p:cNvPr id="132" name="Google Shape;132;p17"/>
          <p:cNvPicPr preferRelativeResize="0"/>
          <p:nvPr/>
        </p:nvPicPr>
        <p:blipFill>
          <a:blip r:embed="rId7">
            <a:alphaModFix/>
          </a:blip>
          <a:stretch>
            <a:fillRect/>
          </a:stretch>
        </p:blipFill>
        <p:spPr>
          <a:xfrm>
            <a:off x="5657450" y="3919650"/>
            <a:ext cx="5614050" cy="1232375"/>
          </a:xfrm>
          <a:prstGeom prst="rect">
            <a:avLst/>
          </a:prstGeom>
          <a:noFill/>
          <a:ln>
            <a:noFill/>
          </a:ln>
        </p:spPr>
      </p:pic>
      <p:sp>
        <p:nvSpPr>
          <p:cNvPr id="133" name="Google Shape;133;p17"/>
          <p:cNvSpPr txBox="1"/>
          <p:nvPr/>
        </p:nvSpPr>
        <p:spPr>
          <a:xfrm>
            <a:off x="432125" y="3262125"/>
            <a:ext cx="1222500" cy="400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FF6600"/>
                </a:solidFill>
                <a:latin typeface="Calibri"/>
                <a:ea typeface="Calibri"/>
                <a:cs typeface="Calibri"/>
                <a:sym typeface="Calibri"/>
              </a:rPr>
              <a:t>KM_Travelled</a:t>
            </a:r>
            <a:endParaRPr>
              <a:solidFill>
                <a:srgbClr val="FF6600"/>
              </a:solidFill>
              <a:latin typeface="Calibri"/>
              <a:ea typeface="Calibri"/>
              <a:cs typeface="Calibri"/>
              <a:sym typeface="Calibri"/>
            </a:endParaRPr>
          </a:p>
        </p:txBody>
      </p:sp>
      <p:sp>
        <p:nvSpPr>
          <p:cNvPr id="134" name="Google Shape;134;p17"/>
          <p:cNvSpPr txBox="1"/>
          <p:nvPr/>
        </p:nvSpPr>
        <p:spPr>
          <a:xfrm>
            <a:off x="2682463" y="3262125"/>
            <a:ext cx="1476600" cy="400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FF6600"/>
                </a:solidFill>
                <a:latin typeface="Calibri"/>
                <a:ea typeface="Calibri"/>
                <a:cs typeface="Calibri"/>
                <a:sym typeface="Calibri"/>
              </a:rPr>
              <a:t>Price Charged</a:t>
            </a:r>
            <a:endParaRPr>
              <a:solidFill>
                <a:srgbClr val="FF6600"/>
              </a:solidFill>
              <a:latin typeface="Calibri"/>
              <a:ea typeface="Calibri"/>
              <a:cs typeface="Calibri"/>
              <a:sym typeface="Calibri"/>
            </a:endParaRPr>
          </a:p>
        </p:txBody>
      </p:sp>
      <p:sp>
        <p:nvSpPr>
          <p:cNvPr id="135" name="Google Shape;135;p17"/>
          <p:cNvSpPr txBox="1"/>
          <p:nvPr/>
        </p:nvSpPr>
        <p:spPr>
          <a:xfrm>
            <a:off x="4646050" y="3320700"/>
            <a:ext cx="1295400" cy="400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FF6600"/>
                </a:solidFill>
                <a:latin typeface="Calibri"/>
                <a:ea typeface="Calibri"/>
                <a:cs typeface="Calibri"/>
                <a:sym typeface="Calibri"/>
              </a:rPr>
              <a:t>Cost of Trip</a:t>
            </a:r>
            <a:endParaRPr>
              <a:solidFill>
                <a:srgbClr val="FF6600"/>
              </a:solidFill>
              <a:latin typeface="Calibri"/>
              <a:ea typeface="Calibri"/>
              <a:cs typeface="Calibri"/>
              <a:sym typeface="Calibri"/>
            </a:endParaRPr>
          </a:p>
        </p:txBody>
      </p:sp>
      <p:sp>
        <p:nvSpPr>
          <p:cNvPr id="136" name="Google Shape;136;p17"/>
          <p:cNvSpPr txBox="1"/>
          <p:nvPr/>
        </p:nvSpPr>
        <p:spPr>
          <a:xfrm>
            <a:off x="1587950" y="4651775"/>
            <a:ext cx="616500" cy="400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FF6600"/>
                </a:solidFill>
                <a:latin typeface="Calibri"/>
                <a:ea typeface="Calibri"/>
                <a:cs typeface="Calibri"/>
                <a:sym typeface="Calibri"/>
              </a:rPr>
              <a:t>Age</a:t>
            </a:r>
            <a:endParaRPr>
              <a:solidFill>
                <a:srgbClr val="FF6600"/>
              </a:solidFill>
              <a:latin typeface="Calibri"/>
              <a:ea typeface="Calibri"/>
              <a:cs typeface="Calibri"/>
              <a:sym typeface="Calibri"/>
            </a:endParaRPr>
          </a:p>
        </p:txBody>
      </p:sp>
      <p:sp>
        <p:nvSpPr>
          <p:cNvPr id="137" name="Google Shape;137;p17"/>
          <p:cNvSpPr txBox="1"/>
          <p:nvPr/>
        </p:nvSpPr>
        <p:spPr>
          <a:xfrm>
            <a:off x="3156275" y="4251575"/>
            <a:ext cx="1295400" cy="400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FF6600"/>
                </a:solidFill>
                <a:latin typeface="Calibri"/>
                <a:ea typeface="Calibri"/>
                <a:cs typeface="Calibri"/>
                <a:sym typeface="Calibri"/>
              </a:rPr>
              <a:t>Income</a:t>
            </a:r>
            <a:endParaRPr>
              <a:solidFill>
                <a:srgbClr val="FF6600"/>
              </a:solidFill>
              <a:latin typeface="Calibri"/>
              <a:ea typeface="Calibri"/>
              <a:cs typeface="Calibri"/>
              <a:sym typeface="Calibri"/>
            </a:endParaRPr>
          </a:p>
        </p:txBody>
      </p:sp>
      <p:sp>
        <p:nvSpPr>
          <p:cNvPr id="138" name="Google Shape;138;p17"/>
          <p:cNvSpPr txBox="1"/>
          <p:nvPr/>
        </p:nvSpPr>
        <p:spPr>
          <a:xfrm>
            <a:off x="9551525" y="4251575"/>
            <a:ext cx="735600" cy="400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FF6600"/>
                </a:solidFill>
                <a:latin typeface="Calibri"/>
                <a:ea typeface="Calibri"/>
                <a:cs typeface="Calibri"/>
                <a:sym typeface="Calibri"/>
              </a:rPr>
              <a:t>Users</a:t>
            </a:r>
            <a:endParaRPr>
              <a:solidFill>
                <a:srgbClr val="FF6600"/>
              </a:solidFill>
              <a:latin typeface="Calibri"/>
              <a:ea typeface="Calibri"/>
              <a:cs typeface="Calibri"/>
              <a:sym typeface="Calibri"/>
            </a:endParaRPr>
          </a:p>
        </p:txBody>
      </p:sp>
      <p:sp>
        <p:nvSpPr>
          <p:cNvPr id="139" name="Google Shape;139;p17"/>
          <p:cNvSpPr txBox="1"/>
          <p:nvPr/>
        </p:nvSpPr>
        <p:spPr>
          <a:xfrm>
            <a:off x="8653725" y="5592875"/>
            <a:ext cx="1168200" cy="400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rgbClr val="FF6600"/>
                </a:solidFill>
                <a:latin typeface="Calibri"/>
                <a:ea typeface="Calibri"/>
                <a:cs typeface="Calibri"/>
                <a:sym typeface="Calibri"/>
              </a:rPr>
              <a:t>Population</a:t>
            </a:r>
            <a:endParaRPr>
              <a:solidFill>
                <a:srgbClr val="FF66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B45"/>
        </a:solidFill>
      </p:bgPr>
    </p:bg>
    <p:spTree>
      <p:nvGrpSpPr>
        <p:cNvPr id="143" name="Shape 143"/>
        <p:cNvGrpSpPr/>
        <p:nvPr/>
      </p:nvGrpSpPr>
      <p:grpSpPr>
        <a:xfrm>
          <a:off x="0" y="0"/>
          <a:ext cx="0" cy="0"/>
          <a:chOff x="0" y="0"/>
          <a:chExt cx="0" cy="0"/>
        </a:xfrm>
      </p:grpSpPr>
      <p:pic>
        <p:nvPicPr>
          <p:cNvPr id="144" name="Google Shape;144;p18"/>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
        <p:nvSpPr>
          <p:cNvPr id="145" name="Google Shape;145;p18"/>
          <p:cNvSpPr txBox="1"/>
          <p:nvPr>
            <p:ph idx="4294967295" type="subTitle"/>
          </p:nvPr>
        </p:nvSpPr>
        <p:spPr>
          <a:xfrm>
            <a:off x="8070900" y="1682663"/>
            <a:ext cx="4121100" cy="6987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normAutofit/>
          </a:bodyPr>
          <a:lstStyle/>
          <a:p>
            <a:pPr indent="0" lvl="0" marL="0" rtl="0" algn="l">
              <a:lnSpc>
                <a:spcPct val="70000"/>
              </a:lnSpc>
              <a:spcBef>
                <a:spcPts val="0"/>
              </a:spcBef>
              <a:spcAft>
                <a:spcPts val="0"/>
              </a:spcAft>
              <a:buClr>
                <a:srgbClr val="FF6600"/>
              </a:buClr>
              <a:buSzPts val="6600"/>
              <a:buNone/>
            </a:pPr>
            <a:r>
              <a:rPr lang="en-US" sz="3300">
                <a:solidFill>
                  <a:srgbClr val="FF6600"/>
                </a:solidFill>
              </a:rPr>
              <a:t>Stat_info of Pink Cab</a:t>
            </a:r>
            <a:endParaRPr sz="3300">
              <a:solidFill>
                <a:srgbClr val="FF6600"/>
              </a:solidFill>
            </a:endParaRPr>
          </a:p>
        </p:txBody>
      </p:sp>
      <p:pic>
        <p:nvPicPr>
          <p:cNvPr id="146" name="Google Shape;146;p18"/>
          <p:cNvPicPr preferRelativeResize="0"/>
          <p:nvPr/>
        </p:nvPicPr>
        <p:blipFill>
          <a:blip r:embed="rId4">
            <a:alphaModFix/>
          </a:blip>
          <a:stretch>
            <a:fillRect/>
          </a:stretch>
        </p:blipFill>
        <p:spPr>
          <a:xfrm>
            <a:off x="4191000" y="3454725"/>
            <a:ext cx="7924273" cy="3243200"/>
          </a:xfrm>
          <a:prstGeom prst="rect">
            <a:avLst/>
          </a:prstGeom>
          <a:noFill/>
          <a:ln cap="flat" cmpd="sng" w="9525">
            <a:solidFill>
              <a:schemeClr val="dk1"/>
            </a:solidFill>
            <a:prstDash val="solid"/>
            <a:round/>
            <a:headEnd len="sm" w="sm" type="none"/>
            <a:tailEnd len="sm" w="sm" type="none"/>
          </a:ln>
        </p:spPr>
      </p:pic>
      <p:pic>
        <p:nvPicPr>
          <p:cNvPr id="147" name="Google Shape;147;p18"/>
          <p:cNvPicPr preferRelativeResize="0"/>
          <p:nvPr/>
        </p:nvPicPr>
        <p:blipFill>
          <a:blip r:embed="rId5">
            <a:alphaModFix/>
          </a:blip>
          <a:stretch>
            <a:fillRect/>
          </a:stretch>
        </p:blipFill>
        <p:spPr>
          <a:xfrm>
            <a:off x="0" y="250175"/>
            <a:ext cx="7924276" cy="2969174"/>
          </a:xfrm>
          <a:prstGeom prst="rect">
            <a:avLst/>
          </a:prstGeom>
          <a:noFill/>
          <a:ln>
            <a:noFill/>
          </a:ln>
        </p:spPr>
      </p:pic>
      <p:sp>
        <p:nvSpPr>
          <p:cNvPr id="148" name="Google Shape;148;p18"/>
          <p:cNvSpPr txBox="1"/>
          <p:nvPr>
            <p:ph idx="4294967295" type="subTitle"/>
          </p:nvPr>
        </p:nvSpPr>
        <p:spPr>
          <a:xfrm>
            <a:off x="0" y="4580888"/>
            <a:ext cx="4121100" cy="6987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normAutofit/>
          </a:bodyPr>
          <a:lstStyle/>
          <a:p>
            <a:pPr indent="0" lvl="0" marL="0" rtl="0" algn="l">
              <a:lnSpc>
                <a:spcPct val="70000"/>
              </a:lnSpc>
              <a:spcBef>
                <a:spcPts val="0"/>
              </a:spcBef>
              <a:spcAft>
                <a:spcPts val="0"/>
              </a:spcAft>
              <a:buClr>
                <a:srgbClr val="FF6600"/>
              </a:buClr>
              <a:buSzPts val="6600"/>
              <a:buNone/>
            </a:pPr>
            <a:r>
              <a:rPr lang="en-US" sz="3300">
                <a:solidFill>
                  <a:srgbClr val="FF6600"/>
                </a:solidFill>
              </a:rPr>
              <a:t>Stat_info of Yellow Cab</a:t>
            </a:r>
            <a:endParaRPr sz="3300">
              <a:solidFill>
                <a:srgbClr val="FF66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B45"/>
        </a:solidFill>
      </p:bgPr>
    </p:bg>
    <p:spTree>
      <p:nvGrpSpPr>
        <p:cNvPr id="152" name="Shape 152"/>
        <p:cNvGrpSpPr/>
        <p:nvPr/>
      </p:nvGrpSpPr>
      <p:grpSpPr>
        <a:xfrm>
          <a:off x="0" y="0"/>
          <a:ext cx="0" cy="0"/>
          <a:chOff x="0" y="0"/>
          <a:chExt cx="0" cy="0"/>
        </a:xfrm>
      </p:grpSpPr>
      <p:pic>
        <p:nvPicPr>
          <p:cNvPr id="153" name="Google Shape;153;p19"/>
          <p:cNvPicPr preferRelativeResize="0"/>
          <p:nvPr/>
        </p:nvPicPr>
        <p:blipFill rotWithShape="1">
          <a:blip r:embed="rId3">
            <a:alphaModFix/>
          </a:blip>
          <a:srcRect b="0" l="0" r="0" t="0"/>
          <a:stretch/>
        </p:blipFill>
        <p:spPr>
          <a:xfrm>
            <a:off x="0" y="5863771"/>
            <a:ext cx="1654627" cy="994232"/>
          </a:xfrm>
          <a:prstGeom prst="rect">
            <a:avLst/>
          </a:prstGeom>
          <a:noFill/>
          <a:ln>
            <a:noFill/>
          </a:ln>
        </p:spPr>
      </p:pic>
      <p:pic>
        <p:nvPicPr>
          <p:cNvPr id="154" name="Google Shape;154;p19"/>
          <p:cNvPicPr preferRelativeResize="0"/>
          <p:nvPr/>
        </p:nvPicPr>
        <p:blipFill>
          <a:blip r:embed="rId4">
            <a:alphaModFix/>
          </a:blip>
          <a:stretch>
            <a:fillRect/>
          </a:stretch>
        </p:blipFill>
        <p:spPr>
          <a:xfrm>
            <a:off x="289150" y="769100"/>
            <a:ext cx="5202627" cy="2415550"/>
          </a:xfrm>
          <a:prstGeom prst="rect">
            <a:avLst/>
          </a:prstGeom>
          <a:noFill/>
          <a:ln>
            <a:noFill/>
          </a:ln>
        </p:spPr>
      </p:pic>
      <p:pic>
        <p:nvPicPr>
          <p:cNvPr id="155" name="Google Shape;155;p19"/>
          <p:cNvPicPr preferRelativeResize="0"/>
          <p:nvPr/>
        </p:nvPicPr>
        <p:blipFill>
          <a:blip r:embed="rId5">
            <a:alphaModFix/>
          </a:blip>
          <a:stretch>
            <a:fillRect/>
          </a:stretch>
        </p:blipFill>
        <p:spPr>
          <a:xfrm>
            <a:off x="289150" y="3372175"/>
            <a:ext cx="7047101" cy="2763225"/>
          </a:xfrm>
          <a:prstGeom prst="rect">
            <a:avLst/>
          </a:prstGeom>
          <a:noFill/>
          <a:ln>
            <a:noFill/>
          </a:ln>
        </p:spPr>
      </p:pic>
      <p:pic>
        <p:nvPicPr>
          <p:cNvPr id="156" name="Google Shape;156;p19"/>
          <p:cNvPicPr preferRelativeResize="0"/>
          <p:nvPr/>
        </p:nvPicPr>
        <p:blipFill>
          <a:blip r:embed="rId6">
            <a:alphaModFix/>
          </a:blip>
          <a:stretch>
            <a:fillRect/>
          </a:stretch>
        </p:blipFill>
        <p:spPr>
          <a:xfrm>
            <a:off x="5754525" y="769100"/>
            <a:ext cx="6030198" cy="2415550"/>
          </a:xfrm>
          <a:prstGeom prst="rect">
            <a:avLst/>
          </a:prstGeom>
          <a:noFill/>
          <a:ln>
            <a:noFill/>
          </a:ln>
        </p:spPr>
      </p:pic>
      <p:sp>
        <p:nvSpPr>
          <p:cNvPr id="157" name="Google Shape;157;p19"/>
          <p:cNvSpPr txBox="1"/>
          <p:nvPr/>
        </p:nvSpPr>
        <p:spPr>
          <a:xfrm>
            <a:off x="7554425" y="3679200"/>
            <a:ext cx="4098900" cy="161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100">
                <a:solidFill>
                  <a:srgbClr val="FF6600"/>
                </a:solidFill>
                <a:latin typeface="Calibri"/>
                <a:ea typeface="Calibri"/>
                <a:cs typeface="Calibri"/>
                <a:sym typeface="Calibri"/>
              </a:rPr>
              <a:t>From Box Plot we can find </a:t>
            </a:r>
            <a:r>
              <a:rPr lang="en-US" sz="3100">
                <a:solidFill>
                  <a:srgbClr val="FF6600"/>
                </a:solidFill>
                <a:latin typeface="Calibri"/>
                <a:ea typeface="Calibri"/>
                <a:cs typeface="Calibri"/>
                <a:sym typeface="Calibri"/>
              </a:rPr>
              <a:t>relationship</a:t>
            </a:r>
            <a:r>
              <a:rPr lang="en-US" sz="3100">
                <a:solidFill>
                  <a:srgbClr val="FF6600"/>
                </a:solidFill>
                <a:latin typeface="Calibri"/>
                <a:ea typeface="Calibri"/>
                <a:cs typeface="Calibri"/>
                <a:sym typeface="Calibri"/>
              </a:rPr>
              <a:t> Between Features</a:t>
            </a:r>
            <a:endParaRPr sz="3100">
              <a:solidFill>
                <a:srgbClr val="FF66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0"/>
          <p:cNvSpPr txBox="1"/>
          <p:nvPr>
            <p:ph type="ctrTitle"/>
          </p:nvPr>
        </p:nvSpPr>
        <p:spPr>
          <a:xfrm>
            <a:off x="-1" y="0"/>
            <a:ext cx="5733000" cy="6858000"/>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t/>
            </a:r>
            <a:endParaRPr b="1">
              <a:solidFill>
                <a:srgbClr val="FF6600"/>
              </a:solidFill>
            </a:endParaRPr>
          </a:p>
          <a:p>
            <a:pPr indent="0" lvl="0" marL="0" rtl="0" algn="ctr">
              <a:lnSpc>
                <a:spcPct val="90000"/>
              </a:lnSpc>
              <a:spcBef>
                <a:spcPts val="0"/>
              </a:spcBef>
              <a:spcAft>
                <a:spcPts val="0"/>
              </a:spcAft>
              <a:buClr>
                <a:schemeClr val="dk1"/>
              </a:buClr>
              <a:buSzPts val="6000"/>
              <a:buFont typeface="Calibri"/>
              <a:buNone/>
            </a:pPr>
            <a:r>
              <a:t/>
            </a:r>
            <a:endParaRPr b="1">
              <a:solidFill>
                <a:srgbClr val="FF6600"/>
              </a:solidFill>
            </a:endParaRPr>
          </a:p>
          <a:p>
            <a:pPr indent="0" lvl="0" marL="0" rtl="0" algn="ctr">
              <a:lnSpc>
                <a:spcPct val="90000"/>
              </a:lnSpc>
              <a:spcBef>
                <a:spcPts val="0"/>
              </a:spcBef>
              <a:spcAft>
                <a:spcPts val="0"/>
              </a:spcAft>
              <a:buClr>
                <a:schemeClr val="dk1"/>
              </a:buClr>
              <a:buSzPts val="6000"/>
              <a:buFont typeface="Calibri"/>
              <a:buNone/>
            </a:pPr>
            <a:r>
              <a:t/>
            </a:r>
            <a:endParaRPr b="1">
              <a:solidFill>
                <a:srgbClr val="FF6600"/>
              </a:solidFill>
            </a:endParaRPr>
          </a:p>
          <a:p>
            <a:pPr indent="0" lvl="0" marL="0" rtl="0" algn="l">
              <a:lnSpc>
                <a:spcPct val="90000"/>
              </a:lnSpc>
              <a:spcBef>
                <a:spcPts val="0"/>
              </a:spcBef>
              <a:spcAft>
                <a:spcPts val="0"/>
              </a:spcAft>
              <a:buClr>
                <a:schemeClr val="dk1"/>
              </a:buClr>
              <a:buSzPts val="6000"/>
              <a:buFont typeface="Calibri"/>
              <a:buNone/>
            </a:pPr>
            <a:r>
              <a:rPr b="1" lang="en-US">
                <a:solidFill>
                  <a:srgbClr val="FF6600"/>
                </a:solidFill>
              </a:rPr>
              <a:t>       BOX PLOT</a:t>
            </a:r>
            <a:endParaRPr b="1">
              <a:solidFill>
                <a:srgbClr val="FF6600"/>
              </a:solidFill>
            </a:endParaRPr>
          </a:p>
        </p:txBody>
      </p:sp>
      <p:pic>
        <p:nvPicPr>
          <p:cNvPr id="163" name="Google Shape;163;p20"/>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
        <p:nvSpPr>
          <p:cNvPr id="164" name="Google Shape;164;p20"/>
          <p:cNvSpPr txBox="1"/>
          <p:nvPr/>
        </p:nvSpPr>
        <p:spPr>
          <a:xfrm>
            <a:off x="5733000" y="1642800"/>
            <a:ext cx="6437400" cy="340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900">
                <a:latin typeface="Calibri"/>
                <a:ea typeface="Calibri"/>
                <a:cs typeface="Calibri"/>
                <a:sym typeface="Calibri"/>
              </a:rPr>
              <a:t>Box Plots are used to show Distributions of Numeric data values,especially when you want to compare them between groups……</a:t>
            </a:r>
            <a:endParaRPr sz="1900">
              <a:latin typeface="Calibri"/>
              <a:ea typeface="Calibri"/>
              <a:cs typeface="Calibri"/>
              <a:sym typeface="Calibri"/>
            </a:endParaRPr>
          </a:p>
          <a:p>
            <a:pPr indent="0" lvl="0" marL="0" rtl="0" algn="l">
              <a:spcBef>
                <a:spcPts val="0"/>
              </a:spcBef>
              <a:spcAft>
                <a:spcPts val="0"/>
              </a:spcAft>
              <a:buNone/>
            </a:pPr>
            <a:r>
              <a:t/>
            </a:r>
            <a:endParaRPr sz="1900">
              <a:latin typeface="Calibri"/>
              <a:ea typeface="Calibri"/>
              <a:cs typeface="Calibri"/>
              <a:sym typeface="Calibri"/>
            </a:endParaRPr>
          </a:p>
          <a:p>
            <a:pPr indent="0" lvl="0" marL="0" rtl="0" algn="l">
              <a:spcBef>
                <a:spcPts val="0"/>
              </a:spcBef>
              <a:spcAft>
                <a:spcPts val="0"/>
              </a:spcAft>
              <a:buNone/>
            </a:pPr>
            <a:r>
              <a:rPr lang="en-US" sz="1900">
                <a:latin typeface="Calibri"/>
                <a:ea typeface="Calibri"/>
                <a:cs typeface="Calibri"/>
                <a:sym typeface="Calibri"/>
              </a:rPr>
              <a:t>So From, Box Plots we derived that:</a:t>
            </a:r>
            <a:endParaRPr sz="1900">
              <a:latin typeface="Calibri"/>
              <a:ea typeface="Calibri"/>
              <a:cs typeface="Calibri"/>
              <a:sym typeface="Calibri"/>
            </a:endParaRPr>
          </a:p>
          <a:p>
            <a:pPr indent="0" lvl="0" marL="0" rtl="0" algn="l">
              <a:spcBef>
                <a:spcPts val="0"/>
              </a:spcBef>
              <a:spcAft>
                <a:spcPts val="0"/>
              </a:spcAft>
              <a:buNone/>
            </a:pPr>
            <a:r>
              <a:rPr lang="en-US" sz="1900">
                <a:latin typeface="Calibri"/>
                <a:ea typeface="Calibri"/>
                <a:cs typeface="Calibri"/>
                <a:sym typeface="Calibri"/>
              </a:rPr>
              <a:t> There is </a:t>
            </a:r>
            <a:r>
              <a:rPr lang="en-US" sz="1900">
                <a:latin typeface="Calibri"/>
                <a:ea typeface="Calibri"/>
                <a:cs typeface="Calibri"/>
                <a:sym typeface="Calibri"/>
              </a:rPr>
              <a:t>Positive</a:t>
            </a:r>
            <a:r>
              <a:rPr lang="en-US" sz="1900">
                <a:latin typeface="Calibri"/>
                <a:ea typeface="Calibri"/>
                <a:cs typeface="Calibri"/>
                <a:sym typeface="Calibri"/>
              </a:rPr>
              <a:t> Relations between </a:t>
            </a:r>
            <a:endParaRPr sz="1900">
              <a:latin typeface="Calibri"/>
              <a:ea typeface="Calibri"/>
              <a:cs typeface="Calibri"/>
              <a:sym typeface="Calibri"/>
            </a:endParaRPr>
          </a:p>
          <a:p>
            <a:pPr indent="-349250" lvl="0" marL="457200" rtl="0" algn="l">
              <a:spcBef>
                <a:spcPts val="0"/>
              </a:spcBef>
              <a:spcAft>
                <a:spcPts val="0"/>
              </a:spcAft>
              <a:buSzPts val="1900"/>
              <a:buFont typeface="Calibri"/>
              <a:buAutoNum type="arabicPeriod"/>
            </a:pPr>
            <a:r>
              <a:rPr lang="en-US" sz="1900">
                <a:latin typeface="Calibri"/>
                <a:ea typeface="Calibri"/>
                <a:cs typeface="Calibri"/>
                <a:sym typeface="Calibri"/>
              </a:rPr>
              <a:t>Km Travelled and Price Charged</a:t>
            </a:r>
            <a:endParaRPr sz="1900">
              <a:latin typeface="Calibri"/>
              <a:ea typeface="Calibri"/>
              <a:cs typeface="Calibri"/>
              <a:sym typeface="Calibri"/>
            </a:endParaRPr>
          </a:p>
          <a:p>
            <a:pPr indent="-349250" lvl="0" marL="457200" rtl="0" algn="l">
              <a:spcBef>
                <a:spcPts val="0"/>
              </a:spcBef>
              <a:spcAft>
                <a:spcPts val="0"/>
              </a:spcAft>
              <a:buSzPts val="1900"/>
              <a:buFont typeface="Calibri"/>
              <a:buAutoNum type="arabicPeriod"/>
            </a:pPr>
            <a:r>
              <a:rPr lang="en-US" sz="1900">
                <a:latin typeface="Calibri"/>
                <a:ea typeface="Calibri"/>
                <a:cs typeface="Calibri"/>
                <a:sym typeface="Calibri"/>
              </a:rPr>
              <a:t>Price Charged and Cost of Trip</a:t>
            </a:r>
            <a:endParaRPr sz="1900">
              <a:latin typeface="Calibri"/>
              <a:ea typeface="Calibri"/>
              <a:cs typeface="Calibri"/>
              <a:sym typeface="Calibri"/>
            </a:endParaRPr>
          </a:p>
          <a:p>
            <a:pPr indent="-349250" lvl="0" marL="457200" rtl="0" algn="l">
              <a:spcBef>
                <a:spcPts val="0"/>
              </a:spcBef>
              <a:spcAft>
                <a:spcPts val="0"/>
              </a:spcAft>
              <a:buSzPts val="1900"/>
              <a:buFont typeface="Calibri"/>
              <a:buAutoNum type="arabicPeriod"/>
            </a:pPr>
            <a:r>
              <a:rPr lang="en-US" sz="1900">
                <a:latin typeface="Calibri"/>
                <a:ea typeface="Calibri"/>
                <a:cs typeface="Calibri"/>
                <a:sym typeface="Calibri"/>
              </a:rPr>
              <a:t>Cost of Trip and Km Travelled</a:t>
            </a:r>
            <a:endParaRPr sz="1900">
              <a:latin typeface="Calibri"/>
              <a:ea typeface="Calibri"/>
              <a:cs typeface="Calibri"/>
              <a:sym typeface="Calibri"/>
            </a:endParaRPr>
          </a:p>
          <a:p>
            <a:pPr indent="-349250" lvl="0" marL="457200" rtl="0" algn="l">
              <a:spcBef>
                <a:spcPts val="0"/>
              </a:spcBef>
              <a:spcAft>
                <a:spcPts val="0"/>
              </a:spcAft>
              <a:buSzPts val="1900"/>
              <a:buFont typeface="Calibri"/>
              <a:buAutoNum type="arabicPeriod"/>
            </a:pPr>
            <a:r>
              <a:rPr lang="en-US" sz="1900">
                <a:latin typeface="Calibri"/>
                <a:ea typeface="Calibri"/>
                <a:cs typeface="Calibri"/>
                <a:sym typeface="Calibri"/>
              </a:rPr>
              <a:t>Population and Users</a:t>
            </a:r>
            <a:endParaRPr sz="1900">
              <a:latin typeface="Calibri"/>
              <a:ea typeface="Calibri"/>
              <a:cs typeface="Calibri"/>
              <a:sym typeface="Calibri"/>
            </a:endParaRPr>
          </a:p>
          <a:p>
            <a:pPr indent="0" lvl="0" marL="0" rtl="0" algn="l">
              <a:spcBef>
                <a:spcPts val="0"/>
              </a:spcBef>
              <a:spcAft>
                <a:spcPts val="0"/>
              </a:spcAft>
              <a:buNone/>
            </a:pPr>
            <a:r>
              <a:t/>
            </a:r>
            <a:endParaRPr sz="19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1"/>
          <p:cNvSpPr txBox="1"/>
          <p:nvPr>
            <p:ph type="ctrTitle"/>
          </p:nvPr>
        </p:nvSpPr>
        <p:spPr>
          <a:xfrm>
            <a:off x="-1" y="0"/>
            <a:ext cx="5733000" cy="6858000"/>
          </a:xfrm>
          <a:prstGeom prst="rect">
            <a:avLst/>
          </a:prstGeom>
          <a:solidFill>
            <a:srgbClr val="3B3B3B"/>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t/>
            </a:r>
            <a:endParaRPr b="1">
              <a:solidFill>
                <a:srgbClr val="FF6600"/>
              </a:solidFill>
            </a:endParaRPr>
          </a:p>
          <a:p>
            <a:pPr indent="0" lvl="0" marL="0" rtl="0" algn="ctr">
              <a:lnSpc>
                <a:spcPct val="90000"/>
              </a:lnSpc>
              <a:spcBef>
                <a:spcPts val="0"/>
              </a:spcBef>
              <a:spcAft>
                <a:spcPts val="0"/>
              </a:spcAft>
              <a:buClr>
                <a:schemeClr val="dk1"/>
              </a:buClr>
              <a:buSzPts val="6000"/>
              <a:buFont typeface="Calibri"/>
              <a:buNone/>
            </a:pPr>
            <a:r>
              <a:t/>
            </a:r>
            <a:endParaRPr b="1">
              <a:solidFill>
                <a:srgbClr val="FF6600"/>
              </a:solidFill>
            </a:endParaRPr>
          </a:p>
          <a:p>
            <a:pPr indent="0" lvl="0" marL="0" rtl="0" algn="ctr">
              <a:lnSpc>
                <a:spcPct val="90000"/>
              </a:lnSpc>
              <a:spcBef>
                <a:spcPts val="0"/>
              </a:spcBef>
              <a:spcAft>
                <a:spcPts val="0"/>
              </a:spcAft>
              <a:buClr>
                <a:schemeClr val="dk1"/>
              </a:buClr>
              <a:buSzPts val="6000"/>
              <a:buFont typeface="Calibri"/>
              <a:buNone/>
            </a:pPr>
            <a:r>
              <a:t/>
            </a:r>
            <a:endParaRPr b="1">
              <a:solidFill>
                <a:srgbClr val="FF6600"/>
              </a:solidFill>
            </a:endParaRPr>
          </a:p>
          <a:p>
            <a:pPr indent="0" lvl="0" marL="0" rtl="0" algn="ctr">
              <a:lnSpc>
                <a:spcPct val="90000"/>
              </a:lnSpc>
              <a:spcBef>
                <a:spcPts val="0"/>
              </a:spcBef>
              <a:spcAft>
                <a:spcPts val="0"/>
              </a:spcAft>
              <a:buClr>
                <a:schemeClr val="dk1"/>
              </a:buClr>
              <a:buSzPts val="6000"/>
              <a:buFont typeface="Calibri"/>
              <a:buNone/>
            </a:pPr>
            <a:r>
              <a:rPr b="1" lang="en-US">
                <a:solidFill>
                  <a:srgbClr val="FF6600"/>
                </a:solidFill>
              </a:rPr>
              <a:t>Profit Analysis</a:t>
            </a:r>
            <a:endParaRPr b="1">
              <a:solidFill>
                <a:srgbClr val="FF6600"/>
              </a:solidFill>
            </a:endParaRPr>
          </a:p>
        </p:txBody>
      </p:sp>
      <p:pic>
        <p:nvPicPr>
          <p:cNvPr id="170" name="Google Shape;170;p21"/>
          <p:cNvPicPr preferRelativeResize="0"/>
          <p:nvPr/>
        </p:nvPicPr>
        <p:blipFill rotWithShape="1">
          <a:blip r:embed="rId3">
            <a:alphaModFix/>
          </a:blip>
          <a:srcRect b="0" l="0" r="0" t="0"/>
          <a:stretch/>
        </p:blipFill>
        <p:spPr>
          <a:xfrm>
            <a:off x="0" y="5863771"/>
            <a:ext cx="1654627" cy="994232"/>
          </a:xfrm>
          <a:prstGeom prst="rect">
            <a:avLst/>
          </a:prstGeom>
          <a:noFill/>
          <a:ln>
            <a:noFill/>
          </a:ln>
        </p:spPr>
      </p:pic>
      <p:sp>
        <p:nvSpPr>
          <p:cNvPr id="171" name="Google Shape;171;p21"/>
          <p:cNvSpPr txBox="1"/>
          <p:nvPr/>
        </p:nvSpPr>
        <p:spPr>
          <a:xfrm>
            <a:off x="5733000" y="1839875"/>
            <a:ext cx="6437400" cy="266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300">
                <a:latin typeface="Calibri"/>
                <a:ea typeface="Calibri"/>
                <a:cs typeface="Calibri"/>
                <a:sym typeface="Calibri"/>
              </a:rPr>
              <a:t>Now, It’s time for Profit Analysis of Both Companies with different Features.</a:t>
            </a:r>
            <a:endParaRPr sz="2300">
              <a:latin typeface="Calibri"/>
              <a:ea typeface="Calibri"/>
              <a:cs typeface="Calibri"/>
              <a:sym typeface="Calibri"/>
            </a:endParaRPr>
          </a:p>
          <a:p>
            <a:pPr indent="-374650" lvl="0" marL="457200" rtl="0" algn="l">
              <a:spcBef>
                <a:spcPts val="0"/>
              </a:spcBef>
              <a:spcAft>
                <a:spcPts val="0"/>
              </a:spcAft>
              <a:buSzPts val="2300"/>
              <a:buFont typeface="Calibri"/>
              <a:buAutoNum type="arabicPeriod"/>
            </a:pPr>
            <a:r>
              <a:rPr lang="en-US" sz="2300">
                <a:latin typeface="Calibri"/>
                <a:ea typeface="Calibri"/>
                <a:cs typeface="Calibri"/>
                <a:sym typeface="Calibri"/>
              </a:rPr>
              <a:t>Statinfo of Profit in Both cab companies</a:t>
            </a:r>
            <a:endParaRPr sz="2300">
              <a:latin typeface="Calibri"/>
              <a:ea typeface="Calibri"/>
              <a:cs typeface="Calibri"/>
              <a:sym typeface="Calibri"/>
            </a:endParaRPr>
          </a:p>
          <a:p>
            <a:pPr indent="-374650" lvl="0" marL="457200" rtl="0" algn="l">
              <a:spcBef>
                <a:spcPts val="0"/>
              </a:spcBef>
              <a:spcAft>
                <a:spcPts val="0"/>
              </a:spcAft>
              <a:buSzPts val="2300"/>
              <a:buFont typeface="Calibri"/>
              <a:buAutoNum type="arabicPeriod"/>
            </a:pPr>
            <a:r>
              <a:rPr lang="en-US" sz="2300">
                <a:latin typeface="Calibri"/>
                <a:ea typeface="Calibri"/>
                <a:cs typeface="Calibri"/>
                <a:sym typeface="Calibri"/>
              </a:rPr>
              <a:t>Profit Analysis per ride</a:t>
            </a:r>
            <a:endParaRPr sz="2300">
              <a:latin typeface="Calibri"/>
              <a:ea typeface="Calibri"/>
              <a:cs typeface="Calibri"/>
              <a:sym typeface="Calibri"/>
            </a:endParaRPr>
          </a:p>
          <a:p>
            <a:pPr indent="-374650" lvl="0" marL="457200" rtl="0" algn="l">
              <a:spcBef>
                <a:spcPts val="0"/>
              </a:spcBef>
              <a:spcAft>
                <a:spcPts val="0"/>
              </a:spcAft>
              <a:buSzPts val="2300"/>
              <a:buFont typeface="Calibri"/>
              <a:buAutoNum type="arabicPeriod"/>
            </a:pPr>
            <a:r>
              <a:rPr lang="en-US" sz="2300">
                <a:latin typeface="Calibri"/>
                <a:ea typeface="Calibri"/>
                <a:cs typeface="Calibri"/>
                <a:sym typeface="Calibri"/>
              </a:rPr>
              <a:t>year wise Profit Analysis</a:t>
            </a:r>
            <a:endParaRPr sz="2300">
              <a:latin typeface="Calibri"/>
              <a:ea typeface="Calibri"/>
              <a:cs typeface="Calibri"/>
              <a:sym typeface="Calibri"/>
            </a:endParaRPr>
          </a:p>
          <a:p>
            <a:pPr indent="-374650" lvl="0" marL="457200" rtl="0" algn="l">
              <a:spcBef>
                <a:spcPts val="0"/>
              </a:spcBef>
              <a:spcAft>
                <a:spcPts val="0"/>
              </a:spcAft>
              <a:buSzPts val="2300"/>
              <a:buFont typeface="Calibri"/>
              <a:buAutoNum type="arabicPeriod"/>
            </a:pPr>
            <a:r>
              <a:rPr lang="en-US" sz="2300">
                <a:latin typeface="Calibri"/>
                <a:ea typeface="Calibri"/>
                <a:cs typeface="Calibri"/>
                <a:sym typeface="Calibri"/>
              </a:rPr>
              <a:t>Gender wise Profit Analysis</a:t>
            </a:r>
            <a:endParaRPr sz="2300">
              <a:latin typeface="Calibri"/>
              <a:ea typeface="Calibri"/>
              <a:cs typeface="Calibri"/>
              <a:sym typeface="Calibri"/>
            </a:endParaRPr>
          </a:p>
          <a:p>
            <a:pPr indent="-374650" lvl="0" marL="457200" rtl="0" algn="l">
              <a:spcBef>
                <a:spcPts val="0"/>
              </a:spcBef>
              <a:spcAft>
                <a:spcPts val="0"/>
              </a:spcAft>
              <a:buSzPts val="2300"/>
              <a:buFont typeface="Calibri"/>
              <a:buAutoNum type="arabicPeriod"/>
            </a:pPr>
            <a:r>
              <a:rPr lang="en-US" sz="2300">
                <a:latin typeface="Calibri"/>
                <a:ea typeface="Calibri"/>
                <a:cs typeface="Calibri"/>
                <a:sym typeface="Calibri"/>
              </a:rPr>
              <a:t>Profit Analysis Age wise and Incomewise</a:t>
            </a:r>
            <a:endParaRPr sz="23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